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Default Extension="svg" ContentType="image/svg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56" r:id="rId5"/>
    <p:sldId id="280" r:id="rId6"/>
    <p:sldId id="292" r:id="rId7"/>
    <p:sldId id="306" r:id="rId8"/>
    <p:sldId id="2544" r:id="rId9"/>
    <p:sldId id="294" r:id="rId10"/>
    <p:sldId id="265" r:id="rId11"/>
    <p:sldId id="270" r:id="rId12"/>
    <p:sldId id="313" r:id="rId13"/>
    <p:sldId id="269" r:id="rId14"/>
  </p:sldIdLst>
  <p:sldSz cx="12188825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8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CC"/>
    <a:srgbClr val="FFCC99"/>
    <a:srgbClr val="CCFFCC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220"/>
    <p:restoredTop sz="94721" autoAdjust="0"/>
  </p:normalViewPr>
  <p:slideViewPr>
    <p:cSldViewPr showGuides="1">
      <p:cViewPr varScale="1">
        <p:scale>
          <a:sx n="73" d="100"/>
          <a:sy n="73" d="100"/>
        </p:scale>
        <p:origin x="-780" y="-10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3072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9.3728866716284054E-2"/>
          <c:y val="4.025438929884461E-2"/>
          <c:w val="0.8125419832557107"/>
          <c:h val="0.8264148322873052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F33-483B-8984-67AD3F159586}"/>
              </c:ext>
            </c:extLst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F33-483B-8984-67AD3F159586}"/>
              </c:ext>
            </c:extLst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F33-483B-8984-67AD3F159586}"/>
              </c:ext>
            </c:extLst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F33-483B-8984-67AD3F159586}"/>
              </c:ext>
            </c:extLst>
          </c:dPt>
          <c:cat>
            <c:strRef>
              <c:f>Sheet1!$A$2:$A$5</c:f>
              <c:strCache>
                <c:ptCount val="4"/>
                <c:pt idx="0">
                  <c:v>1 кв.</c:v>
                </c:pt>
                <c:pt idx="1">
                  <c:v>2 кв.</c:v>
                </c:pt>
                <c:pt idx="2">
                  <c:v>3 кв.</c:v>
                </c:pt>
                <c:pt idx="3">
                  <c:v>4 кв.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F33-483B-8984-67AD3F159586}"/>
            </c:ext>
          </c:extLst>
        </c:ser>
        <c:dLbls/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lang="ru-RU" noProof="1" dirty="0"/>
      </a:pPr>
      <a:endParaRPr lang="ru-RU"/>
    </a:p>
  </c:txPr>
  <c:externalData r:id="rId1"/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218EEA-DE0C-41D3-B4F7-1894427CE0B0}" type="doc">
      <dgm:prSet loTypeId="urn:microsoft.com/office/officeart/2005/8/layout/vProcess5" loCatId="process" qsTypeId="urn:microsoft.com/office/officeart/2005/8/quickstyle/simple5" qsCatId="simple" csTypeId="urn:microsoft.com/office/officeart/2005/8/colors/accent0_2" csCatId="mainScheme" phldr="1"/>
      <dgm:spPr/>
      <dgm:t>
        <a:bodyPr rtlCol="0"/>
        <a:lstStyle/>
        <a:p>
          <a:pPr rtl="0"/>
          <a:endParaRPr lang="en-US"/>
        </a:p>
      </dgm:t>
    </dgm:pt>
    <dgm:pt modelId="{2D67BA48-A9CD-4D21-BE19-1983971FF114}">
      <dgm:prSet custT="1"/>
      <dgm:spPr>
        <a:noFill/>
      </dgm:spPr>
      <dgm:t>
        <a:bodyPr rtlCol="0"/>
        <a:lstStyle/>
        <a:p>
          <a:pPr rtl="0" eaLnBrk="1" latinLnBrk="0"/>
          <a:endParaRPr lang="ru-RU" sz="2400" noProof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A19CE4-1272-4DEB-AA4F-CEDE9B6ABC96}" type="parTrans" cxnId="{00EB1689-AAD4-4626-BC8D-E543DD57F07F}">
      <dgm:prSet/>
      <dgm:spPr/>
      <dgm:t>
        <a:bodyPr rtlCol="0"/>
        <a:lstStyle/>
        <a:p>
          <a:pPr rtl="0"/>
          <a:endParaRPr lang="ru-RU" noProof="0" dirty="0"/>
        </a:p>
      </dgm:t>
    </dgm:pt>
    <dgm:pt modelId="{05202289-7393-43EF-AF97-4A6E6730B3E7}" type="sibTrans" cxnId="{00EB1689-AAD4-4626-BC8D-E543DD57F07F}">
      <dgm:prSet/>
      <dgm:spPr>
        <a:noFill/>
        <a:ln>
          <a:noFill/>
        </a:ln>
      </dgm:spPr>
      <dgm:t>
        <a:bodyPr rtlCol="0"/>
        <a:lstStyle/>
        <a:p>
          <a:pPr rtl="0"/>
          <a:endParaRPr lang="ru-RU" noProof="0" dirty="0"/>
        </a:p>
      </dgm:t>
    </dgm:pt>
    <dgm:pt modelId="{18E9B599-1100-3D40-BE3E-219ECDF7C420}">
      <dgm:prSet custT="1"/>
      <dgm:spPr>
        <a:noFill/>
      </dgm:spPr>
      <dgm:t>
        <a:bodyPr/>
        <a:lstStyle/>
        <a:p>
          <a:endParaRPr lang="ru-RU" sz="2400" noProof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5CF3C8-4B1A-A24E-8F34-2E16F0DAD962}" type="sibTrans" cxnId="{15B68A85-9F4B-DE45-B5AB-AD5B7155DAB5}">
      <dgm:prSet/>
      <dgm:spPr/>
      <dgm:t>
        <a:bodyPr/>
        <a:lstStyle/>
        <a:p>
          <a:endParaRPr lang="ru-RU"/>
        </a:p>
      </dgm:t>
    </dgm:pt>
    <dgm:pt modelId="{9134C204-CD2E-DB4B-9888-5C9260CBC285}" type="parTrans" cxnId="{15B68A85-9F4B-DE45-B5AB-AD5B7155DAB5}">
      <dgm:prSet/>
      <dgm:spPr/>
      <dgm:t>
        <a:bodyPr/>
        <a:lstStyle/>
        <a:p>
          <a:endParaRPr lang="ru-RU"/>
        </a:p>
      </dgm:t>
    </dgm:pt>
    <dgm:pt modelId="{75686425-0AC4-4B07-80C0-FCEC8C0B6834}">
      <dgm:prSet custT="1"/>
      <dgm:spPr>
        <a:solidFill>
          <a:srgbClr val="FFFFCC"/>
        </a:solidFill>
      </dgm:spPr>
      <dgm:t>
        <a:bodyPr rtlCol="0"/>
        <a:lstStyle/>
        <a:p>
          <a:pPr rtl="0" eaLnBrk="1" latinLnBrk="0"/>
          <a:r>
            <a: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- Производство </a:t>
          </a:r>
          <a:r>
            <a:rPr lang="ru-RU" sz="2400" b="1" dirty="0" err="1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блочно</a:t>
          </a:r>
          <a:r>
            <a: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-модульных газовых котельных</a:t>
          </a:r>
          <a:endParaRPr lang="ru-RU" sz="2400" noProof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78F562-C747-45BE-86CC-F1427EB9E84A}" type="sibTrans" cxnId="{0A55E2F4-0145-414F-BB7B-CF4F9F608EF3}">
      <dgm:prSet/>
      <dgm:spPr>
        <a:noFill/>
        <a:ln>
          <a:noFill/>
        </a:ln>
      </dgm:spPr>
      <dgm:t>
        <a:bodyPr/>
        <a:lstStyle/>
        <a:p>
          <a:pPr rtl="0"/>
          <a:endParaRPr lang="ru-RU" noProof="0" dirty="0"/>
        </a:p>
      </dgm:t>
    </dgm:pt>
    <dgm:pt modelId="{AB2081A5-140C-4D96-966D-EB4D6A4A685A}" type="parTrans" cxnId="{0A55E2F4-0145-414F-BB7B-CF4F9F608EF3}">
      <dgm:prSet/>
      <dgm:spPr/>
      <dgm:t>
        <a:bodyPr rtlCol="0"/>
        <a:lstStyle/>
        <a:p>
          <a:pPr rtl="0"/>
          <a:endParaRPr lang="ru-RU" noProof="0" dirty="0"/>
        </a:p>
      </dgm:t>
    </dgm:pt>
    <dgm:pt modelId="{3B1DE7D8-B2A2-CF4A-A372-7B88AB08C984}" type="pres">
      <dgm:prSet presAssocID="{A2218EEA-DE0C-41D3-B4F7-1894427CE0B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A9A29D-9BBF-C240-97E2-B71F21E3504B}" type="pres">
      <dgm:prSet presAssocID="{A2218EEA-DE0C-41D3-B4F7-1894427CE0B0}" presName="dummyMaxCanvas" presStyleCnt="0">
        <dgm:presLayoutVars/>
      </dgm:prSet>
      <dgm:spPr/>
    </dgm:pt>
    <dgm:pt modelId="{3CC7D67B-2805-1D49-A517-44FFF1139B10}" type="pres">
      <dgm:prSet presAssocID="{A2218EEA-DE0C-41D3-B4F7-1894427CE0B0}" presName="ThreeNodes_1" presStyleLbl="node1" presStyleIdx="0" presStyleCnt="3" custLinFactNeighborX="-64261" custLinFactNeighborY="-60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4244B8-26CD-624A-B537-F1017402639E}" type="pres">
      <dgm:prSet presAssocID="{A2218EEA-DE0C-41D3-B4F7-1894427CE0B0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21555B-EA81-2644-B869-A92D48975FB7}" type="pres">
      <dgm:prSet presAssocID="{A2218EEA-DE0C-41D3-B4F7-1894427CE0B0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C79DD7-8B9F-B347-8564-B2340DEDD43A}" type="pres">
      <dgm:prSet presAssocID="{A2218EEA-DE0C-41D3-B4F7-1894427CE0B0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04B656-CAC5-894F-89FC-839764CA6FD1}" type="pres">
      <dgm:prSet presAssocID="{A2218EEA-DE0C-41D3-B4F7-1894427CE0B0}" presName="ThreeConn_2-3" presStyleLbl="fgAccFollowNode1" presStyleIdx="1" presStyleCnt="2" custLinFactNeighborX="-12587" custLinFactNeighborY="-60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05F713-1992-D746-9BD5-12FC8D564C07}" type="pres">
      <dgm:prSet presAssocID="{A2218EEA-DE0C-41D3-B4F7-1894427CE0B0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253613-5C4D-5346-8F36-B4F5A57E7EC7}" type="pres">
      <dgm:prSet presAssocID="{A2218EEA-DE0C-41D3-B4F7-1894427CE0B0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3BA520-0673-2F4C-B036-8F2BD21F09C3}" type="pres">
      <dgm:prSet presAssocID="{A2218EEA-DE0C-41D3-B4F7-1894427CE0B0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C548BD-5263-4C47-9D16-23D96D0965C8}" type="presOf" srcId="{75686425-0AC4-4B07-80C0-FCEC8C0B6834}" destId="{3305F713-1992-D746-9BD5-12FC8D564C07}" srcOrd="1" destOrd="0" presId="urn:microsoft.com/office/officeart/2005/8/layout/vProcess5"/>
    <dgm:cxn modelId="{1C01AF00-1220-C74B-86FB-876996225540}" type="presOf" srcId="{18E9B599-1100-3D40-BE3E-219ECDF7C420}" destId="{6821555B-EA81-2644-B869-A92D48975FB7}" srcOrd="0" destOrd="0" presId="urn:microsoft.com/office/officeart/2005/8/layout/vProcess5"/>
    <dgm:cxn modelId="{0A55E2F4-0145-414F-BB7B-CF4F9F608EF3}" srcId="{A2218EEA-DE0C-41D3-B4F7-1894427CE0B0}" destId="{75686425-0AC4-4B07-80C0-FCEC8C0B6834}" srcOrd="0" destOrd="0" parTransId="{AB2081A5-140C-4D96-966D-EB4D6A4A685A}" sibTransId="{D578F562-C747-45BE-86CC-F1427EB9E84A}"/>
    <dgm:cxn modelId="{66F41EBC-386A-B44B-9332-00D4F6DCFC00}" type="presOf" srcId="{18E9B599-1100-3D40-BE3E-219ECDF7C420}" destId="{DA3BA520-0673-2F4C-B036-8F2BD21F09C3}" srcOrd="1" destOrd="0" presId="urn:microsoft.com/office/officeart/2005/8/layout/vProcess5"/>
    <dgm:cxn modelId="{F66D3DCD-A829-544D-B43D-ACFAE16C3A26}" type="presOf" srcId="{A2218EEA-DE0C-41D3-B4F7-1894427CE0B0}" destId="{3B1DE7D8-B2A2-CF4A-A372-7B88AB08C984}" srcOrd="0" destOrd="0" presId="urn:microsoft.com/office/officeart/2005/8/layout/vProcess5"/>
    <dgm:cxn modelId="{52DBD877-CD10-EF4D-BFDE-CBE0F6D82783}" type="presOf" srcId="{2D67BA48-A9CD-4D21-BE19-1983971FF114}" destId="{F3253613-5C4D-5346-8F36-B4F5A57E7EC7}" srcOrd="1" destOrd="0" presId="urn:microsoft.com/office/officeart/2005/8/layout/vProcess5"/>
    <dgm:cxn modelId="{EF373E33-60B4-094F-A0F6-6BA19E82A6F8}" type="presOf" srcId="{75686425-0AC4-4B07-80C0-FCEC8C0B6834}" destId="{3CC7D67B-2805-1D49-A517-44FFF1139B10}" srcOrd="0" destOrd="0" presId="urn:microsoft.com/office/officeart/2005/8/layout/vProcess5"/>
    <dgm:cxn modelId="{EEBB0016-7815-7441-9D3F-5F87578E5B05}" type="presOf" srcId="{05202289-7393-43EF-AF97-4A6E6730B3E7}" destId="{A004B656-CAC5-894F-89FC-839764CA6FD1}" srcOrd="0" destOrd="0" presId="urn:microsoft.com/office/officeart/2005/8/layout/vProcess5"/>
    <dgm:cxn modelId="{0B49ADF1-97FB-344A-A178-C3FBBFA9A0E2}" type="presOf" srcId="{2D67BA48-A9CD-4D21-BE19-1983971FF114}" destId="{574244B8-26CD-624A-B537-F1017402639E}" srcOrd="0" destOrd="0" presId="urn:microsoft.com/office/officeart/2005/8/layout/vProcess5"/>
    <dgm:cxn modelId="{F10942C4-DFF7-2544-AE64-9CE18B7428A3}" type="presOf" srcId="{D578F562-C747-45BE-86CC-F1427EB9E84A}" destId="{6BC79DD7-8B9F-B347-8564-B2340DEDD43A}" srcOrd="0" destOrd="0" presId="urn:microsoft.com/office/officeart/2005/8/layout/vProcess5"/>
    <dgm:cxn modelId="{15B68A85-9F4B-DE45-B5AB-AD5B7155DAB5}" srcId="{A2218EEA-DE0C-41D3-B4F7-1894427CE0B0}" destId="{18E9B599-1100-3D40-BE3E-219ECDF7C420}" srcOrd="2" destOrd="0" parTransId="{9134C204-CD2E-DB4B-9888-5C9260CBC285}" sibTransId="{375CF3C8-4B1A-A24E-8F34-2E16F0DAD962}"/>
    <dgm:cxn modelId="{00EB1689-AAD4-4626-BC8D-E543DD57F07F}" srcId="{A2218EEA-DE0C-41D3-B4F7-1894427CE0B0}" destId="{2D67BA48-A9CD-4D21-BE19-1983971FF114}" srcOrd="1" destOrd="0" parTransId="{B2A19CE4-1272-4DEB-AA4F-CEDE9B6ABC96}" sibTransId="{05202289-7393-43EF-AF97-4A6E6730B3E7}"/>
    <dgm:cxn modelId="{6BF2E43D-65AC-8C44-96A4-894F7983971D}" type="presParOf" srcId="{3B1DE7D8-B2A2-CF4A-A372-7B88AB08C984}" destId="{45A9A29D-9BBF-C240-97E2-B71F21E3504B}" srcOrd="0" destOrd="0" presId="urn:microsoft.com/office/officeart/2005/8/layout/vProcess5"/>
    <dgm:cxn modelId="{945F66D3-18F4-F041-B5AF-459031F5CDA1}" type="presParOf" srcId="{3B1DE7D8-B2A2-CF4A-A372-7B88AB08C984}" destId="{3CC7D67B-2805-1D49-A517-44FFF1139B10}" srcOrd="1" destOrd="0" presId="urn:microsoft.com/office/officeart/2005/8/layout/vProcess5"/>
    <dgm:cxn modelId="{0BCD7DF6-58D0-9D4D-BF87-80C6C9E23448}" type="presParOf" srcId="{3B1DE7D8-B2A2-CF4A-A372-7B88AB08C984}" destId="{574244B8-26CD-624A-B537-F1017402639E}" srcOrd="2" destOrd="0" presId="urn:microsoft.com/office/officeart/2005/8/layout/vProcess5"/>
    <dgm:cxn modelId="{929A9A76-69ED-574D-BB15-7BE29D26EF49}" type="presParOf" srcId="{3B1DE7D8-B2A2-CF4A-A372-7B88AB08C984}" destId="{6821555B-EA81-2644-B869-A92D48975FB7}" srcOrd="3" destOrd="0" presId="urn:microsoft.com/office/officeart/2005/8/layout/vProcess5"/>
    <dgm:cxn modelId="{FD77EBDD-BB6F-3445-8544-72F2C5C1EC72}" type="presParOf" srcId="{3B1DE7D8-B2A2-CF4A-A372-7B88AB08C984}" destId="{6BC79DD7-8B9F-B347-8564-B2340DEDD43A}" srcOrd="4" destOrd="0" presId="urn:microsoft.com/office/officeart/2005/8/layout/vProcess5"/>
    <dgm:cxn modelId="{DE256A3B-64BA-0242-B56B-399BBDEFEF4E}" type="presParOf" srcId="{3B1DE7D8-B2A2-CF4A-A372-7B88AB08C984}" destId="{A004B656-CAC5-894F-89FC-839764CA6FD1}" srcOrd="5" destOrd="0" presId="urn:microsoft.com/office/officeart/2005/8/layout/vProcess5"/>
    <dgm:cxn modelId="{FF5098E0-60F3-9244-A430-47A5C243F139}" type="presParOf" srcId="{3B1DE7D8-B2A2-CF4A-A372-7B88AB08C984}" destId="{3305F713-1992-D746-9BD5-12FC8D564C07}" srcOrd="6" destOrd="0" presId="urn:microsoft.com/office/officeart/2005/8/layout/vProcess5"/>
    <dgm:cxn modelId="{7E618E4C-92B6-164A-B6C6-5CFB642C9B72}" type="presParOf" srcId="{3B1DE7D8-B2A2-CF4A-A372-7B88AB08C984}" destId="{F3253613-5C4D-5346-8F36-B4F5A57E7EC7}" srcOrd="7" destOrd="0" presId="urn:microsoft.com/office/officeart/2005/8/layout/vProcess5"/>
    <dgm:cxn modelId="{BF207BED-4F79-0C4F-894A-1BE70C95C3D3}" type="presParOf" srcId="{3B1DE7D8-B2A2-CF4A-A372-7B88AB08C984}" destId="{DA3BA520-0673-2F4C-B036-8F2BD21F09C3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  <a:ext uri="{C62137D5-CB1D-491B-B009-E17868A290BF}">
      <dgm14:recolorImg xmlns:dgm14="http://schemas.microsoft.com/office/drawing/2010/diagram" xmlns="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725A96-8151-494D-83D7-548633672A3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C17765-719D-CC43-99E5-BF879808C39F}">
      <dgm:prSet/>
      <dgm:spPr/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        Заказчик: Администрация муниципального образования Апшеронский район Краснодарского края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805483-C312-2849-ADF4-25F47B40B93B}" type="parTrans" cxnId="{3A7DCB28-EA61-234B-886B-78B2E75B5676}">
      <dgm:prSet/>
      <dgm:spPr/>
      <dgm:t>
        <a:bodyPr/>
        <a:lstStyle/>
        <a:p>
          <a:endParaRPr lang="ru-RU"/>
        </a:p>
      </dgm:t>
    </dgm:pt>
    <dgm:pt modelId="{AE66E556-6B58-3E46-A839-2CE9C60E8881}" type="sibTrans" cxnId="{3A7DCB28-EA61-234B-886B-78B2E75B5676}">
      <dgm:prSet/>
      <dgm:spPr/>
      <dgm:t>
        <a:bodyPr/>
        <a:lstStyle/>
        <a:p>
          <a:endParaRPr lang="ru-RU"/>
        </a:p>
      </dgm:t>
    </dgm:pt>
    <dgm:pt modelId="{9F9E1099-501C-5643-B606-D861B2DA6555}" type="pres">
      <dgm:prSet presAssocID="{19725A96-8151-494D-83D7-548633672A3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012944-29B4-EB4E-8522-EF189D5559CC}" type="pres">
      <dgm:prSet presAssocID="{ABC17765-719D-CC43-99E5-BF879808C39F}" presName="parentText" presStyleLbl="node1" presStyleIdx="0" presStyleCnt="1" custLinFactNeighborX="491" custLinFactNeighborY="63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7163F6-02CE-F041-8B15-FB64139A79C5}" type="presOf" srcId="{19725A96-8151-494D-83D7-548633672A35}" destId="{9F9E1099-501C-5643-B606-D861B2DA6555}" srcOrd="0" destOrd="0" presId="urn:microsoft.com/office/officeart/2005/8/layout/vList2"/>
    <dgm:cxn modelId="{3A7DCB28-EA61-234B-886B-78B2E75B5676}" srcId="{19725A96-8151-494D-83D7-548633672A35}" destId="{ABC17765-719D-CC43-99E5-BF879808C39F}" srcOrd="0" destOrd="0" parTransId="{97805483-C312-2849-ADF4-25F47B40B93B}" sibTransId="{AE66E556-6B58-3E46-A839-2CE9C60E8881}"/>
    <dgm:cxn modelId="{58B7049F-E31C-0744-A9B9-5162CB83773F}" type="presOf" srcId="{ABC17765-719D-CC43-99E5-BF879808C39F}" destId="{0D012944-29B4-EB4E-8522-EF189D5559CC}" srcOrd="0" destOrd="0" presId="urn:microsoft.com/office/officeart/2005/8/layout/vList2"/>
    <dgm:cxn modelId="{60CCA2BA-E995-984D-B8B6-EE866F786C3E}" type="presParOf" srcId="{9F9E1099-501C-5643-B606-D861B2DA6555}" destId="{0D012944-29B4-EB4E-8522-EF189D5559C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C7D67B-2805-1D49-A517-44FFF1139B10}">
      <dsp:nvSpPr>
        <dsp:cNvPr id="0" name=""/>
        <dsp:cNvSpPr/>
      </dsp:nvSpPr>
      <dsp:spPr>
        <a:xfrm>
          <a:off x="0" y="0"/>
          <a:ext cx="7283609" cy="1188132"/>
        </a:xfrm>
        <a:prstGeom prst="roundRect">
          <a:avLst>
            <a:gd name="adj" fmla="val 10000"/>
          </a:avLst>
        </a:prstGeom>
        <a:solidFill>
          <a:srgbClr val="FFFFCC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rtlCol="0" anchor="ctr" anchorCtr="0">
          <a:noAutofit/>
        </a:bodyPr>
        <a:lstStyle/>
        <a:p>
          <a:pPr marL="0" lvl="0" indent="0" algn="l" defTabSz="106680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- Производство </a:t>
          </a:r>
          <a:r>
            <a:rPr lang="ru-RU" sz="2400" b="1" kern="1200" dirty="0" err="1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блочно</a:t>
          </a:r>
          <a:r>
            <a:rPr lang="ru-RU" sz="2400" b="1" kern="12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-модульных газовых котельных</a:t>
          </a:r>
          <a:endParaRPr lang="ru-RU" sz="2400" kern="1200" noProof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799" y="34799"/>
        <a:ext cx="6001522" cy="1118534"/>
      </dsp:txXfrm>
    </dsp:sp>
    <dsp:sp modelId="{574244B8-26CD-624A-B537-F1017402639E}">
      <dsp:nvSpPr>
        <dsp:cNvPr id="0" name=""/>
        <dsp:cNvSpPr/>
      </dsp:nvSpPr>
      <dsp:spPr>
        <a:xfrm>
          <a:off x="642671" y="1386153"/>
          <a:ext cx="7283609" cy="1188132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rtlCol="0" anchor="ctr" anchorCtr="0">
          <a:noAutofit/>
        </a:bodyPr>
        <a:lstStyle/>
        <a:p>
          <a:pPr marL="0" lvl="0" indent="0" algn="l" defTabSz="106680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noProof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7470" y="1420952"/>
        <a:ext cx="5799054" cy="1118534"/>
      </dsp:txXfrm>
    </dsp:sp>
    <dsp:sp modelId="{6821555B-EA81-2644-B869-A92D48975FB7}">
      <dsp:nvSpPr>
        <dsp:cNvPr id="0" name=""/>
        <dsp:cNvSpPr/>
      </dsp:nvSpPr>
      <dsp:spPr>
        <a:xfrm>
          <a:off x="1285342" y="2772307"/>
          <a:ext cx="7283609" cy="1188132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noProof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20141" y="2807106"/>
        <a:ext cx="5799054" cy="1118534"/>
      </dsp:txXfrm>
    </dsp:sp>
    <dsp:sp modelId="{6BC79DD7-8B9F-B347-8564-B2340DEDD43A}">
      <dsp:nvSpPr>
        <dsp:cNvPr id="0" name=""/>
        <dsp:cNvSpPr/>
      </dsp:nvSpPr>
      <dsp:spPr>
        <a:xfrm>
          <a:off x="6511323" y="901000"/>
          <a:ext cx="772285" cy="772285"/>
        </a:xfrm>
        <a:prstGeom prst="downArrow">
          <a:avLst>
            <a:gd name="adj1" fmla="val 55000"/>
            <a:gd name="adj2" fmla="val 45000"/>
          </a:avLst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 noProof="0" dirty="0"/>
        </a:p>
      </dsp:txBody>
      <dsp:txXfrm>
        <a:off x="6685087" y="901000"/>
        <a:ext cx="424757" cy="581144"/>
      </dsp:txXfrm>
    </dsp:sp>
    <dsp:sp modelId="{A004B656-CAC5-894F-89FC-839764CA6FD1}">
      <dsp:nvSpPr>
        <dsp:cNvPr id="0" name=""/>
        <dsp:cNvSpPr/>
      </dsp:nvSpPr>
      <dsp:spPr>
        <a:xfrm>
          <a:off x="7056787" y="2232247"/>
          <a:ext cx="772285" cy="772285"/>
        </a:xfrm>
        <a:prstGeom prst="downArrow">
          <a:avLst>
            <a:gd name="adj1" fmla="val 55000"/>
            <a:gd name="adj2" fmla="val 45000"/>
          </a:avLst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rtlCol="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 noProof="0" dirty="0"/>
        </a:p>
      </dsp:txBody>
      <dsp:txXfrm>
        <a:off x="7230551" y="2232247"/>
        <a:ext cx="424757" cy="5811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012944-29B4-EB4E-8522-EF189D5559CC}">
      <dsp:nvSpPr>
        <dsp:cNvPr id="0" name=""/>
        <dsp:cNvSpPr/>
      </dsp:nvSpPr>
      <dsp:spPr>
        <a:xfrm>
          <a:off x="0" y="35299"/>
          <a:ext cx="8064896" cy="8880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      Заказчик: Администрация муниципального образования Апшеронский район Краснодарского края</a:t>
          </a:r>
          <a:endParaRPr lang="ru-RU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350" y="78649"/>
        <a:ext cx="7978196" cy="8013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image" Target="../media/image2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0.32435</cdr:x>
      <cdr:y>0.26943</cdr:y>
    </cdr:from>
    <cdr:to>
      <cdr:x>0.69157</cdr:x>
      <cdr:y>0.64484</cdr:y>
    </cdr:to>
    <cdr:pic>
      <cdr:nvPicPr>
        <cdr:cNvPr id="2" name="Рисунок 1">
          <a:extLst xmlns:a="http://schemas.openxmlformats.org/drawingml/2006/main">
            <a:ext uri="{FF2B5EF4-FFF2-40B4-BE49-F238E27FC236}">
              <a16:creationId xmlns:a16="http://schemas.microsoft.com/office/drawing/2014/main" xmlns="" id="{44B7CF38-0B19-41D9-8D37-6D59A3F3E045}"/>
            </a:ext>
            <a:ext uri="{C183D7F6-B498-43B3-948B-1728B52AA6E4}">
              <adec:decorative xmlns:adec="http://schemas.microsoft.com/office/drawing/2017/decorative" xmlns="" val="1"/>
            </a:ext>
          </a:extLst>
        </cdr:cNvPr>
        <cdr:cNvPicPr>
          <a:picLocks xmlns:a="http://schemas.openxmlformats.org/drawingml/2006/main" noGrp="1" noChangeAspect="1"/>
        </cdr:cNvPicPr>
      </cdr:nvPicPr>
      <cdr:blipFill rotWithShape="1">
        <a:blip xmlns:a="http://schemas.openxmlformats.org/drawingml/2006/main" xmlns:r="http://schemas.openxmlformats.org/officeDocument/2006/relationships" r:embed="rId1" cstate="screen">
          <a:extLst>
            <a:ext uri="{28A0092B-C50C-407E-A947-70E740481C1C}">
              <a14:useLocalDpi xmlns:a14="http://schemas.microsoft.com/office/drawing/2010/main" xmlns=""/>
            </a:ext>
            <a:ext uri="{96DAC541-7B7A-43D3-8B79-37D633B846F1}">
              <asvg:svgBlip xmlns:asvg="http://schemas.microsoft.com/office/drawing/2016/SVG/main" xmlns="" r:embed="rId2"/>
            </a:ext>
          </a:extLst>
        </a:blip>
        <a:srcRect xmlns:a="http://schemas.openxmlformats.org/drawingml/2006/main" l="-22179" t="-22322" r="-22179" b="-22322"/>
        <a:stretch xmlns:a="http://schemas.openxmlformats.org/drawingml/2006/main"/>
      </cdr:blipFill>
      <cdr:spPr>
        <a:xfrm xmlns:a="http://schemas.openxmlformats.org/drawingml/2006/main">
          <a:off x="1144865" y="935022"/>
          <a:ext cx="1296144" cy="1302839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38100">
          <a:solidFill>
            <a:schemeClr val="bg1"/>
          </a:solidFill>
        </a:ln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1A8D7CD-8991-473A-98DD-9481C69F516C}" type="datetime1">
              <a:rPr lang="ru-RU" smtClean="0"/>
              <a:pPr rtl="0"/>
              <a:t>24.12.2020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A4CBEF8-5CDE-472B-839B-B8BB0C881006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389E2E-5006-462F-9CFF-40BE8892199F}" type="datetime1">
              <a:rPr lang="ru-RU" smtClean="0"/>
              <a:pPr/>
              <a:t>24.12.2020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BB98AFB-CB0D-4DFE-87B9-B4B0D0DE73CD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89686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ru-RU" smtClean="0"/>
              <a:pPr rtl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1441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ru-RU" smtClean="0"/>
              <a:pPr rtl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1605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ru-RU" smtClean="0"/>
              <a:pPr rtl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0455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CFA0038-7055-434C-B6C4-B8C69565C600}" type="slidenum">
              <a:rPr lang="ru-RU" smtClean="0"/>
              <a:pPr rtl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2015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ru-RU" smtClean="0"/>
              <a:pPr rtl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6693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ru-RU" smtClean="0"/>
              <a:pPr rtl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8184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ru-RU" smtClean="0"/>
              <a:pPr rtl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92416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ru-RU" smtClean="0"/>
              <a:pPr rtl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02495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ru-RU" smtClean="0"/>
              <a:pPr rtl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3003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 rtlCol="0">
            <a:normAutofit/>
          </a:bodyPr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 rtlCol="0"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1496C0B-B31D-497F-9CE4-6E431D417F46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664752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1CBF33-99D0-4B58-882B-5267B7A4CC16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429153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rtlCol="0" anchor="b">
            <a:normAutofit/>
          </a:bodyPr>
          <a:lstStyle>
            <a:lvl1pPr algn="l">
              <a:defRPr sz="5400" b="1" cap="none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9F105AF-73C1-4F69-BBE7-4B515F245F84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701331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D999AE-4496-4A50-B2C7-3CFC0508C87E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413709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05B330E-76FE-4B0A-B62E-9DA8ADBB56B9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000784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26039CF-334C-46F0-98D6-52EB300FDF3E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907158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30C9EF-6ECF-471E-9B05-297DB3344CFA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441531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rtlCol="0" anchor="b">
            <a:normAutofit/>
          </a:bodyPr>
          <a:lstStyle>
            <a:lvl1pPr algn="l">
              <a:defRPr sz="3600" b="1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5CFBC1-777C-451A-8A03-EE746BBDCB41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101711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rtlCol="0" anchor="b">
            <a:noAutofit/>
          </a:bodyPr>
          <a:lstStyle>
            <a:lvl1pPr algn="l">
              <a:defRPr sz="3600" b="1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419608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5F7D0D-9C0B-42C0-9BF9-5FB54A607EF4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668093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 rtlCol="0"/>
          <a:lstStyle/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3E89C5-D85E-4904-A3B3-21A025A36710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88244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овинное изображение, заголовок, два столбца, содержимое и 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88825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799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250" y="3735623"/>
            <a:ext cx="5012654" cy="2408917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3999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17C4BA0D-DEC0-450E-8F4D-B0E6D2D7D0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" y="112977"/>
            <a:ext cx="12188824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3" name="Текст 16">
            <a:extLst>
              <a:ext uri="{FF2B5EF4-FFF2-40B4-BE49-F238E27FC236}">
                <a16:creationId xmlns:a16="http://schemas.microsoft.com/office/drawing/2014/main" xmlns="" id="{38376498-C218-4EDB-8416-A59802EF20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37115" y="1981199"/>
            <a:ext cx="4388399" cy="4163339"/>
          </a:xfrm>
          <a:solidFill>
            <a:schemeClr val="bg1"/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2" name="Объект 6">
            <a:extLst>
              <a:ext uri="{FF2B5EF4-FFF2-40B4-BE49-F238E27FC236}">
                <a16:creationId xmlns:a16="http://schemas.microsoft.com/office/drawing/2014/main" xmlns="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587543" y="2286000"/>
            <a:ext cx="3687120" cy="358140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199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Важное содержимое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1EC81B64-070E-43F3-BCB5-833AB965D6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801" y="3717926"/>
            <a:ext cx="914162" cy="930275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15" name="Номер слайда 5">
            <a:extLst>
              <a:ext uri="{FF2B5EF4-FFF2-40B4-BE49-F238E27FC236}">
                <a16:creationId xmlns:a16="http://schemas.microsoft.com/office/drawing/2014/main" xmlns="" id="{8D5893EC-1256-429B-9581-379342C23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625" y="6339840"/>
            <a:ext cx="302202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349970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, подзаголовок-выделение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88825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799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497" y="990600"/>
            <a:ext cx="10802346" cy="707886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3999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497" y="2667000"/>
            <a:ext cx="10286014" cy="3660648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B1F422E5-0916-42D9-AC79-50E4FC133F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711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4511" cy="424732"/>
          </a:xfrm>
          <a:solidFill>
            <a:schemeClr val="accent1"/>
          </a:solidFill>
        </p:spPr>
        <p:txBody>
          <a:bodyPr wrap="square" lIns="640080" rIns="91440" rtlCol="0">
            <a:spAutoFit/>
          </a:bodyPr>
          <a:lstStyle>
            <a:lvl1pPr marL="0" indent="0">
              <a:buNone/>
              <a:defRPr sz="2399" b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xmlns="" id="{08E95652-9528-4150-8049-C40C3BB1B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625" y="6339840"/>
            <a:ext cx="302202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094259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Участок_синего_треугольника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: фигура 7">
            <a:extLst>
              <a:ext uri="{FF2B5EF4-FFF2-40B4-BE49-F238E27FC236}">
                <a16:creationId xmlns:a16="http://schemas.microsoft.com/office/drawing/2014/main" xmlns="" id="{605BCA9F-FC20-461D-9118-7EC2AC28D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3175131" y="0"/>
            <a:ext cx="9013695" cy="6858000"/>
          </a:xfrm>
          <a:custGeom>
            <a:avLst/>
            <a:gdLst>
              <a:gd name="connsiteX0" fmla="*/ 5153328 w 9016043"/>
              <a:gd name="connsiteY0" fmla="*/ 0 h 6858000"/>
              <a:gd name="connsiteX1" fmla="*/ 9016043 w 9016043"/>
              <a:gd name="connsiteY1" fmla="*/ 0 h 6858000"/>
              <a:gd name="connsiteX2" fmla="*/ 9016043 w 9016043"/>
              <a:gd name="connsiteY2" fmla="*/ 6858000 h 6858000"/>
              <a:gd name="connsiteX3" fmla="*/ 0 w 9016043"/>
              <a:gd name="connsiteY3" fmla="*/ 6858000 h 6858000"/>
              <a:gd name="connsiteX4" fmla="*/ 5153328 w 9016043"/>
              <a:gd name="connsiteY4" fmla="*/ 68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16043" h="6858000">
                <a:moveTo>
                  <a:pt x="5153328" y="0"/>
                </a:moveTo>
                <a:lnTo>
                  <a:pt x="9016043" y="0"/>
                </a:lnTo>
                <a:lnTo>
                  <a:pt x="9016043" y="6858000"/>
                </a:lnTo>
                <a:lnTo>
                  <a:pt x="0" y="6858000"/>
                </a:lnTo>
                <a:lnTo>
                  <a:pt x="5153328" y="68183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ru-RU" sz="1799" noProof="0">
              <a:latin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88825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799" noProof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497" y="990600"/>
            <a:ext cx="10802346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3999" b="1">
                <a:latin typeface="Calibri" panose="020F0502020204030204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 5">
            <a:extLst>
              <a:ext uri="{FF2B5EF4-FFF2-40B4-BE49-F238E27FC236}">
                <a16:creationId xmlns:a16="http://schemas.microsoft.com/office/drawing/2014/main" xmlns="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625" y="6339840"/>
            <a:ext cx="302202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xmlns="" id="{0CE973A6-10E7-4E33-AA8B-7240F91970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832711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799" noProof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732417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зо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xmlns="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799" noProof="0">
              <a:latin typeface="Calibri Light" panose="020F03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558" y="607100"/>
            <a:ext cx="4736248" cy="697044"/>
          </a:xfrm>
        </p:spPr>
        <p:txBody>
          <a:bodyPr rtlCol="0" anchor="b">
            <a:noAutofit/>
          </a:bodyPr>
          <a:lstStyle>
            <a:lvl1pPr>
              <a:defRPr lang="en-US" sz="3999" b="1" kern="120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ОБЗОРНЫЙ СЛАЙД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559" y="2635590"/>
            <a:ext cx="3255826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499" b="1" i="0" kern="1200" dirty="0" smtClean="0">
                <a:solidFill>
                  <a:schemeClr val="tx2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marL="0" lvl="0" indent="0" algn="l" defTabSz="9141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Название элемента 1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E2AA06-0D19-4047-9C0F-1EB7AC90CC2B}" type="datetime1">
              <a:rPr lang="ru-RU" noProof="0" smtClean="0"/>
              <a:pPr rtl="0"/>
              <a:t>24.12.2020</a:t>
            </a:fld>
            <a:endParaRPr lang="ru-RU" noProof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63C2BC3-19D8-497A-B742-E2E5155DEA2E}"/>
              </a:ext>
            </a:extLst>
          </p:cNvPr>
          <p:cNvSpPr/>
          <p:nvPr userDrawn="1"/>
        </p:nvSpPr>
        <p:spPr>
          <a:xfrm>
            <a:off x="687110" y="0"/>
            <a:ext cx="71981" cy="11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799" noProof="0">
              <a:latin typeface="Calibri Light" panose="020F0302020204030204" pitchFamily="34" charset="0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87853" y="800959"/>
            <a:ext cx="100097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Текст 15">
            <a:extLst>
              <a:ext uri="{FF2B5EF4-FFF2-40B4-BE49-F238E27FC236}">
                <a16:creationId xmlns:a16="http://schemas.microsoft.com/office/drawing/2014/main" xmlns="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0697" y="837333"/>
            <a:ext cx="610613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20ГГ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33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136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89486" y="802800"/>
            <a:ext cx="100097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xmlns="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0163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">
            <a:extLst>
              <a:ext uri="{FF2B5EF4-FFF2-40B4-BE49-F238E27FC236}">
                <a16:creationId xmlns:a16="http://schemas.microsoft.com/office/drawing/2014/main" xmlns="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6500" y="2635590"/>
            <a:ext cx="3255826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499" b="1" i="0" kern="1200" dirty="0" smtClean="0">
                <a:solidFill>
                  <a:schemeClr val="tx2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marL="0" lvl="0" indent="0" algn="l" defTabSz="9141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Название элемента 2</a:t>
            </a:r>
          </a:p>
        </p:txBody>
      </p:sp>
      <p:sp>
        <p:nvSpPr>
          <p:cNvPr id="36" name="Текст 3">
            <a:extLst>
              <a:ext uri="{FF2B5EF4-FFF2-40B4-BE49-F238E27FC236}">
                <a16:creationId xmlns:a16="http://schemas.microsoft.com/office/drawing/2014/main" xmlns="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4440" y="2635590"/>
            <a:ext cx="3255826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499" b="1" i="0" kern="1200" dirty="0" smtClean="0">
                <a:solidFill>
                  <a:schemeClr val="tx2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marL="0" lvl="0" indent="0" algn="l" defTabSz="9141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Название элемента 3</a:t>
            </a:r>
          </a:p>
        </p:txBody>
      </p:sp>
      <p:sp>
        <p:nvSpPr>
          <p:cNvPr id="37" name="Текст 3">
            <a:extLst>
              <a:ext uri="{FF2B5EF4-FFF2-40B4-BE49-F238E27FC236}">
                <a16:creationId xmlns:a16="http://schemas.microsoft.com/office/drawing/2014/main" xmlns="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559" y="4746795"/>
            <a:ext cx="3255826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499" b="1" i="0" kern="1200" dirty="0" smtClean="0">
                <a:solidFill>
                  <a:schemeClr val="tx2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marL="0" lvl="0" indent="0" algn="l" defTabSz="9141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Название элемента 4</a:t>
            </a:r>
          </a:p>
        </p:txBody>
      </p:sp>
      <p:sp>
        <p:nvSpPr>
          <p:cNvPr id="38" name="Текст 3">
            <a:extLst>
              <a:ext uri="{FF2B5EF4-FFF2-40B4-BE49-F238E27FC236}">
                <a16:creationId xmlns:a16="http://schemas.microsoft.com/office/drawing/2014/main" xmlns="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6500" y="4746795"/>
            <a:ext cx="3255826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499" b="1" i="0" kern="1200" dirty="0" smtClean="0">
                <a:solidFill>
                  <a:schemeClr val="tx2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marL="0" lvl="0" indent="0" algn="l" defTabSz="9141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Название элемента 5</a:t>
            </a:r>
          </a:p>
        </p:txBody>
      </p:sp>
      <p:sp>
        <p:nvSpPr>
          <p:cNvPr id="39" name="Текст 3">
            <a:extLst>
              <a:ext uri="{FF2B5EF4-FFF2-40B4-BE49-F238E27FC236}">
                <a16:creationId xmlns:a16="http://schemas.microsoft.com/office/drawing/2014/main" xmlns="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4440" y="4746795"/>
            <a:ext cx="3255826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499" b="1" i="0" kern="1200" dirty="0" smtClean="0">
                <a:solidFill>
                  <a:schemeClr val="tx2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marL="0" lvl="0" indent="0" algn="l" defTabSz="9141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Название элемента 6</a:t>
            </a:r>
          </a:p>
        </p:txBody>
      </p:sp>
      <p:sp>
        <p:nvSpPr>
          <p:cNvPr id="40" name="Текст 3">
            <a:extLst>
              <a:ext uri="{FF2B5EF4-FFF2-40B4-BE49-F238E27FC236}">
                <a16:creationId xmlns:a16="http://schemas.microsoft.com/office/drawing/2014/main" xmlns="" id="{F84CD40D-D65C-419A-B22F-5633C9254F52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928559" y="3059154"/>
            <a:ext cx="3255826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marL="0" lvl="0" indent="0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1" name="Текст 3">
            <a:extLst>
              <a:ext uri="{FF2B5EF4-FFF2-40B4-BE49-F238E27FC236}">
                <a16:creationId xmlns:a16="http://schemas.microsoft.com/office/drawing/2014/main" xmlns="" id="{4902ECF4-C668-49EA-AD7B-E0B3332DE48A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4466500" y="3059154"/>
            <a:ext cx="3255826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marL="0" lvl="0" indent="0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2" name="Текст 3">
            <a:extLst>
              <a:ext uri="{FF2B5EF4-FFF2-40B4-BE49-F238E27FC236}">
                <a16:creationId xmlns:a16="http://schemas.microsoft.com/office/drawing/2014/main" xmlns="" id="{648A6F22-3F59-4E0F-BAE5-9B7E0D16D33F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8004440" y="3059154"/>
            <a:ext cx="3255826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marL="0" lvl="0" indent="0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3" name="Текст 3">
            <a:extLst>
              <a:ext uri="{FF2B5EF4-FFF2-40B4-BE49-F238E27FC236}">
                <a16:creationId xmlns:a16="http://schemas.microsoft.com/office/drawing/2014/main" xmlns="" id="{5689CAE6-6963-412E-9DAD-B7B5AFC41DCF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928559" y="5170359"/>
            <a:ext cx="3255826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marL="0" lvl="0" indent="0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4" name="Текст 3">
            <a:extLst>
              <a:ext uri="{FF2B5EF4-FFF2-40B4-BE49-F238E27FC236}">
                <a16:creationId xmlns:a16="http://schemas.microsoft.com/office/drawing/2014/main" xmlns="" id="{98D9757D-1411-42F4-AABD-CC173E4A038B}"/>
              </a:ext>
            </a:extLst>
          </p:cNvPr>
          <p:cNvSpPr>
            <a:spLocks noGrp="1"/>
          </p:cNvSpPr>
          <p:nvPr>
            <p:ph type="body" sz="half" idx="25" hasCustomPrompt="1"/>
          </p:nvPr>
        </p:nvSpPr>
        <p:spPr>
          <a:xfrm>
            <a:off x="4466500" y="5170359"/>
            <a:ext cx="3255826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marL="0" lvl="0" indent="0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5" name="Текст 3">
            <a:extLst>
              <a:ext uri="{FF2B5EF4-FFF2-40B4-BE49-F238E27FC236}">
                <a16:creationId xmlns:a16="http://schemas.microsoft.com/office/drawing/2014/main" xmlns="" id="{0590AA6E-50BC-4492-8B87-7D8D4A8A5E76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8004440" y="5170359"/>
            <a:ext cx="3255826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marL="0" lvl="0" indent="0" algn="l" defTabSz="914126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7" name="Рисунок 46">
            <a:extLst>
              <a:ext uri="{FF2B5EF4-FFF2-40B4-BE49-F238E27FC236}">
                <a16:creationId xmlns:a16="http://schemas.microsoft.com/office/drawing/2014/main" xmlns="" id="{64786CCE-CCCC-4B2D-890D-9D719713DB7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76812" y="1757980"/>
            <a:ext cx="867374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8" name="Рисунок 46">
            <a:extLst>
              <a:ext uri="{FF2B5EF4-FFF2-40B4-BE49-F238E27FC236}">
                <a16:creationId xmlns:a16="http://schemas.microsoft.com/office/drawing/2014/main" xmlns="" id="{EB08972C-68CE-41CC-9351-3DD741E53936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511201" y="1757980"/>
            <a:ext cx="867374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9" name="Рисунок 46">
            <a:extLst>
              <a:ext uri="{FF2B5EF4-FFF2-40B4-BE49-F238E27FC236}">
                <a16:creationId xmlns:a16="http://schemas.microsoft.com/office/drawing/2014/main" xmlns="" id="{6347D157-8108-4656-88F3-59B693C47F9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8045590" y="1757980"/>
            <a:ext cx="867374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0" name="Рисунок 46">
            <a:extLst>
              <a:ext uri="{FF2B5EF4-FFF2-40B4-BE49-F238E27FC236}">
                <a16:creationId xmlns:a16="http://schemas.microsoft.com/office/drawing/2014/main" xmlns="" id="{B4548244-F89A-4EA8-9DB4-056E45B2FDF5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976812" y="3890091"/>
            <a:ext cx="867374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1" name="Рисунок 46">
            <a:extLst>
              <a:ext uri="{FF2B5EF4-FFF2-40B4-BE49-F238E27FC236}">
                <a16:creationId xmlns:a16="http://schemas.microsoft.com/office/drawing/2014/main" xmlns="" id="{6B46EEEA-383D-42CD-ABFC-86BD330E07A0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511201" y="3890091"/>
            <a:ext cx="867374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2" name="Рисунок 46">
            <a:extLst>
              <a:ext uri="{FF2B5EF4-FFF2-40B4-BE49-F238E27FC236}">
                <a16:creationId xmlns:a16="http://schemas.microsoft.com/office/drawing/2014/main" xmlns="" id="{DF75483C-CE05-4E90-8A93-D04244423927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045590" y="3890091"/>
            <a:ext cx="867374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xmlns="" val="3152782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911" y="1691473"/>
            <a:ext cx="4384699" cy="1325563"/>
          </a:xfrm>
        </p:spPr>
        <p:txBody>
          <a:bodyPr rtlCol="0" anchor="b"/>
          <a:lstStyle>
            <a:lvl1pPr algn="r">
              <a:defRPr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BE84B7CE-D997-4F92-BD9D-3F9DE2782EF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500438"/>
            <a:ext cx="12188825" cy="3357563"/>
          </a:xfrm>
        </p:spPr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33D39E2-2188-4621-B115-A912A057E8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7872" y="1690688"/>
            <a:ext cx="4154350" cy="1325562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xmlns="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7872" y="1227699"/>
            <a:ext cx="4154350" cy="382749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1"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xmlns="" val="6155165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дпись изображения, синий_объект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A623EB06-2F79-4698-807D-96A58B4F1D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7117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FF9E63E5-568A-4FA2-9851-E5BFA12B85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342" y="609600"/>
            <a:ext cx="464699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6973" y="3962400"/>
            <a:ext cx="4113728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3999" b="1" spc="2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6056322" y="4114800"/>
            <a:ext cx="487553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063" indent="0" algn="ctr">
              <a:buNone/>
              <a:defRPr sz="17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799"/>
            </a:lvl4pPr>
            <a:lvl5pPr marL="1828251" indent="0" algn="ctr">
              <a:buNone/>
              <a:defRPr sz="1799"/>
            </a:lvl5pPr>
            <a:lvl6pPr marL="2285314" indent="0" algn="ctr">
              <a:buNone/>
              <a:defRPr sz="1799"/>
            </a:lvl6pPr>
            <a:lvl7pPr marL="2742377" indent="0" algn="ctr">
              <a:buNone/>
              <a:defRPr sz="1799"/>
            </a:lvl7pPr>
            <a:lvl8pPr marL="3199440" indent="0" algn="ctr">
              <a:buNone/>
              <a:defRPr sz="1799"/>
            </a:lvl8pPr>
            <a:lvl9pPr marL="3656503" indent="0" algn="ctr">
              <a:buNone/>
              <a:defRPr sz="1799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xmlns="" id="{D6D785D2-DAEB-48F3-AB8A-2954F03ACD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0742" y="4840121"/>
            <a:ext cx="1219200" cy="225759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8" name="Текст 16">
            <a:extLst>
              <a:ext uri="{FF2B5EF4-FFF2-40B4-BE49-F238E27FC236}">
                <a16:creationId xmlns:a16="http://schemas.microsoft.com/office/drawing/2014/main" xmlns="" id="{BB42ECCE-195D-45F5-94EB-137CEFCFE9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7732" y="4840122"/>
            <a:ext cx="1219200" cy="225759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xmlns="" val="2501416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DD312389-0A3B-4391-96D8-8E3F6108E838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597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4" r:id="rId14"/>
    <p:sldLayoutId id="2147483665" r:id="rId15"/>
    <p:sldLayoutId id="2147483666" r:id="rId16"/>
    <p:sldLayoutId id="2147483667" r:id="rId17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jpeg"/><Relationship Id="rId7" Type="http://schemas.openxmlformats.org/officeDocument/2006/relationships/diagramColors" Target="../diagrams/colors2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6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9.svg"/><Relationship Id="rId4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1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svg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jpeg"/><Relationship Id="rId7" Type="http://schemas.openxmlformats.org/officeDocument/2006/relationships/image" Target="../media/image25.sv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6539" y="27464"/>
            <a:ext cx="9865096" cy="2752753"/>
          </a:xfrm>
        </p:spPr>
        <p:txBody>
          <a:bodyPr rtlCol="0">
            <a:normAutofit/>
          </a:bodyPr>
          <a:lstStyle/>
          <a:p>
            <a:pPr>
              <a:lnSpc>
                <a:spcPts val="4400"/>
              </a:lnSpc>
            </a:pP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Презентация </a:t>
            </a:r>
            <a:b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 инвестиционном проекте: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2" descr="SmartArt — сравнение 2 элементов">
            <a:extLst>
              <a:ext uri="{FF2B5EF4-FFF2-40B4-BE49-F238E27FC236}">
                <a16:creationId xmlns:a16="http://schemas.microsoft.com/office/drawing/2014/main" xmlns="" id="{20012437-6AFE-F249-B1DD-81A7FAFE202B}"/>
              </a:ext>
            </a:extLst>
          </p:cNvPr>
          <p:cNvGraphicFramePr>
            <a:graphicFrameLocks/>
          </p:cNvGraphicFramePr>
          <p:nvPr/>
        </p:nvGraphicFramePr>
        <p:xfrm>
          <a:off x="333772" y="2636913"/>
          <a:ext cx="8568952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73E737B-928A-4576-8E57-22E37FE081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5680"/>
            <a:ext cx="981844" cy="115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3154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F890B92-D44D-461B-A5E6-D4F348791F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108741"/>
            <a:ext cx="12188823" cy="2888212"/>
          </a:xfr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xmlns="" id="{94C582A2-A406-4C9B-A3DA-BA4EECAB3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02193"/>
            <a:ext cx="6650147" cy="2543031"/>
          </a:xfrm>
        </p:spPr>
        <p:txBody>
          <a:bodyPr rtlCol="0">
            <a:normAutofit fontScale="90000"/>
          </a:bodyPr>
          <a:lstStyle/>
          <a:p>
            <a:pPr algn="ctr">
              <a:lnSpc>
                <a:spcPts val="4400"/>
              </a:lnSpc>
            </a:pP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Муниципальный контракт №146 от 16.11.2020 г.</a:t>
            </a:r>
            <a:b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 оказание услуг для муниципальных нужд</a:t>
            </a:r>
            <a:r>
              <a:rPr lang="ru-RU" sz="40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40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noProof="1"/>
          </a:p>
        </p:txBody>
      </p:sp>
      <p:sp>
        <p:nvSpPr>
          <p:cNvPr id="34" name="Текст 33">
            <a:extLst>
              <a:ext uri="{FF2B5EF4-FFF2-40B4-BE49-F238E27FC236}">
                <a16:creationId xmlns:a16="http://schemas.microsoft.com/office/drawing/2014/main" xmlns="" id="{29455ACD-CCC6-4BEC-AA79-DC1C69D087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650147" y="1124743"/>
            <a:ext cx="5274295" cy="4742657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xmlns="" id="{556610ED-3E2D-4E6A-ABD0-150F203E6B4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814493" y="1147955"/>
            <a:ext cx="4608512" cy="4742656"/>
          </a:xfrm>
        </p:spPr>
        <p:txBody>
          <a:bodyPr rtlCol="0">
            <a:normAutofit fontScale="55000" lnSpcReduction="20000"/>
          </a:bodyPr>
          <a:lstStyle/>
          <a:p>
            <a:pPr algn="just"/>
            <a:r>
              <a:rPr lang="ru-RU" sz="5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Предмет:</a:t>
            </a:r>
          </a:p>
          <a:p>
            <a:pPr algn="just"/>
            <a:endParaRPr lang="ru-RU" sz="4200" b="1" dirty="0">
              <a:solidFill>
                <a:srgbClr val="002060"/>
              </a:solidFill>
            </a:endParaRPr>
          </a:p>
          <a:p>
            <a:pPr algn="just"/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услуги по разработке (актуализации) бизнес-планов, ТЭО для включения в Единую информационную систему (Единую базу данных по </a:t>
            </a: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инвестиционно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привлекательным земельным участкам на территории Краснодарского края в Единый реестр инвестиционных проектов Краснодарского края) для муниципальных нужд (далее - Услуги).</a:t>
            </a:r>
          </a:p>
          <a:p>
            <a:pPr rtl="0"/>
            <a:endParaRPr lang="ru-RU" noProof="1"/>
          </a:p>
        </p:txBody>
      </p:sp>
      <p:sp>
        <p:nvSpPr>
          <p:cNvPr id="40" name="Полилиния: Фигура 39">
            <a:extLst>
              <a:ext uri="{FF2B5EF4-FFF2-40B4-BE49-F238E27FC236}">
                <a16:creationId xmlns:a16="http://schemas.microsoft.com/office/drawing/2014/main" xmlns="" id="{CD5E95B5-674E-4A3A-A7C5-83CFC41142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-1" y="893"/>
            <a:ext cx="8327117" cy="457081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799" noProof="1">
              <a:latin typeface="Calibri" panose="020F0502020204030204" pitchFamily="34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xmlns="" id="{5E5DAFD3-1E8E-424D-B511-37F07BD467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933109102"/>
              </p:ext>
            </p:extLst>
          </p:nvPr>
        </p:nvGraphicFramePr>
        <p:xfrm>
          <a:off x="4123926" y="5793319"/>
          <a:ext cx="8064896" cy="92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D15B262E-3234-4E0C-A890-B69314333F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 l="853" r="853"/>
          <a:stretch>
            <a:fillRect/>
          </a:stretch>
        </p:blipFill>
        <p:spPr>
          <a:xfrm>
            <a:off x="4168054" y="5770108"/>
            <a:ext cx="668622" cy="500797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EFAC264-3CF4-4107-B63B-221EB3932B9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5680"/>
            <a:ext cx="981844" cy="11565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D63D907-E5C4-49CE-A6B5-0FC8CBFD1E15}"/>
              </a:ext>
            </a:extLst>
          </p:cNvPr>
          <p:cNvSpPr txBox="1"/>
          <p:nvPr/>
        </p:nvSpPr>
        <p:spPr>
          <a:xfrm>
            <a:off x="0" y="6531983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xmlns="" val="177721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DCD96C-ADDF-4D9F-B790-CF6E3E55A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2805" y="54906"/>
            <a:ext cx="7838546" cy="1178786"/>
          </a:xfrm>
        </p:spPr>
        <p:txBody>
          <a:bodyPr rtlCol="0"/>
          <a:lstStyle/>
          <a:p>
            <a:r>
              <a:rPr lang="ru-RU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Информация о земельном участке: </a:t>
            </a:r>
            <a:br>
              <a:rPr lang="ru-RU" sz="3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109BBFAA-ECE3-46DC-A227-38CCA1EED110}"/>
              </a:ext>
            </a:extLst>
          </p:cNvPr>
          <p:cNvSpPr>
            <a:spLocks noGrp="1"/>
          </p:cNvSpPr>
          <p:nvPr>
            <p:ph type="body" sz="quarter" idx="2"/>
          </p:nvPr>
        </p:nvSpPr>
        <p:spPr>
          <a:xfrm>
            <a:off x="958402" y="1912462"/>
            <a:ext cx="1291852" cy="503771"/>
          </a:xfrm>
        </p:spPr>
        <p:txBody>
          <a:bodyPr rtlCol="0">
            <a:norm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Текст 29">
            <a:extLst>
              <a:ext uri="{FF2B5EF4-FFF2-40B4-BE49-F238E27FC236}">
                <a16:creationId xmlns:a16="http://schemas.microsoft.com/office/drawing/2014/main" xmlns="" id="{0AC0E371-764C-41CA-9680-267350C7EE1C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466500" y="1978191"/>
            <a:ext cx="3572128" cy="499493"/>
          </a:xfrm>
        </p:spPr>
        <p:txBody>
          <a:bodyPr rtlCol="0">
            <a:no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xmlns="" id="{95712C8D-157C-4EF1-B565-889F5684F1BA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8410232" y="1978191"/>
            <a:ext cx="3100246" cy="499493"/>
          </a:xfrm>
        </p:spPr>
        <p:txBody>
          <a:bodyPr rtlCol="0">
            <a:norm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Текст 31">
            <a:extLst>
              <a:ext uri="{FF2B5EF4-FFF2-40B4-BE49-F238E27FC236}">
                <a16:creationId xmlns:a16="http://schemas.microsoft.com/office/drawing/2014/main" xmlns="" id="{188B3941-E817-44DE-8D5A-DCA0DAB61823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380723" y="4253356"/>
            <a:ext cx="3620158" cy="499493"/>
          </a:xfrm>
        </p:spPr>
        <p:txBody>
          <a:bodyPr rtlCol="0">
            <a:norm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 земель: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xmlns="" id="{20613223-43E0-4B37-AFB8-C0C5F47750A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446318" y="4219370"/>
            <a:ext cx="3370069" cy="755015"/>
          </a:xfrm>
        </p:spPr>
        <p:txBody>
          <a:bodyPr rtlCol="0">
            <a:no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разрешенного использования: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Текст 33">
            <a:extLst>
              <a:ext uri="{FF2B5EF4-FFF2-40B4-BE49-F238E27FC236}">
                <a16:creationId xmlns:a16="http://schemas.microsoft.com/office/drawing/2014/main" xmlns="" id="{3C4E060E-0CFB-411A-B226-CDA349703288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8410232" y="4257352"/>
            <a:ext cx="3255826" cy="499493"/>
          </a:xfrm>
        </p:spPr>
        <p:txBody>
          <a:bodyPr rtlCol="0">
            <a:norm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Собственник: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Текст 34">
            <a:extLst>
              <a:ext uri="{FF2B5EF4-FFF2-40B4-BE49-F238E27FC236}">
                <a16:creationId xmlns:a16="http://schemas.microsoft.com/office/drawing/2014/main" xmlns="" id="{736BA5EA-18C4-4263-BDB0-C57CB168D0AF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285823" y="2579975"/>
            <a:ext cx="3809958" cy="807530"/>
          </a:xfrm>
        </p:spPr>
        <p:txBody>
          <a:bodyPr rtlCol="0">
            <a:normAutofit fontScale="55000" lnSpcReduction="20000"/>
          </a:bodyPr>
          <a:lstStyle/>
          <a:p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Краснодарский край, р-н Апшеронский, район хутора Калинина, участок 1, секция 35, контур 45</a:t>
            </a:r>
          </a:p>
          <a:p>
            <a:pPr rtl="0"/>
            <a:endParaRPr lang="ru-RU" dirty="0"/>
          </a:p>
        </p:txBody>
      </p:sp>
      <p:sp>
        <p:nvSpPr>
          <p:cNvPr id="36" name="Текст 35">
            <a:extLst>
              <a:ext uri="{FF2B5EF4-FFF2-40B4-BE49-F238E27FC236}">
                <a16:creationId xmlns:a16="http://schemas.microsoft.com/office/drawing/2014/main" xmlns="" id="{69F05205-BC24-4284-BB47-960282D011ED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6500" y="2593694"/>
            <a:ext cx="3255826" cy="499493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23:02:0209000:730</a:t>
            </a:r>
          </a:p>
          <a:p>
            <a:pPr rtl="0"/>
            <a:endParaRPr lang="ru-RU" dirty="0"/>
          </a:p>
        </p:txBody>
      </p:sp>
      <p:sp>
        <p:nvSpPr>
          <p:cNvPr id="37" name="Текст 36">
            <a:extLst>
              <a:ext uri="{FF2B5EF4-FFF2-40B4-BE49-F238E27FC236}">
                <a16:creationId xmlns:a16="http://schemas.microsoft.com/office/drawing/2014/main" xmlns="" id="{D78092F6-F4AA-40B6-B5DE-CEA37AB1A9D2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10232" y="2549660"/>
            <a:ext cx="3008494" cy="543527"/>
          </a:xfrm>
        </p:spPr>
        <p:txBody>
          <a:bodyPr rtlCol="0"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9,2 Га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endParaRPr lang="ru-RU" dirty="0"/>
          </a:p>
        </p:txBody>
      </p:sp>
      <p:sp>
        <p:nvSpPr>
          <p:cNvPr id="38" name="Текст 37">
            <a:extLst>
              <a:ext uri="{FF2B5EF4-FFF2-40B4-BE49-F238E27FC236}">
                <a16:creationId xmlns:a16="http://schemas.microsoft.com/office/drawing/2014/main" xmlns="" id="{4EC928A2-6A4A-452E-8823-81F26EA40C9C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89757" y="4851750"/>
            <a:ext cx="4159264" cy="1308313"/>
          </a:xfrm>
        </p:spPr>
        <p:txBody>
          <a:bodyPr rtlCol="0">
            <a:normAutofit fontScale="92500" lnSpcReduction="20000"/>
          </a:bodyPr>
          <a:lstStyle/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промышленности, энергетики, транспорта, связи, радиовещания, телевидения, информатики, земли для обеспечения космической деятельности, земли обороны, безопасности и земли иного специального назначения</a:t>
            </a:r>
          </a:p>
          <a:p>
            <a:pPr rtl="0"/>
            <a:endParaRPr lang="ru-RU" dirty="0"/>
          </a:p>
        </p:txBody>
      </p:sp>
      <p:sp>
        <p:nvSpPr>
          <p:cNvPr id="39" name="Текст 38">
            <a:extLst>
              <a:ext uri="{FF2B5EF4-FFF2-40B4-BE49-F238E27FC236}">
                <a16:creationId xmlns:a16="http://schemas.microsoft.com/office/drawing/2014/main" xmlns="" id="{0388AEE0-2630-4EEB-80E0-53D74792BE97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46318" y="4974385"/>
            <a:ext cx="3448294" cy="1303517"/>
          </a:xfrm>
        </p:spPr>
        <p:txBody>
          <a:bodyPr rtlCol="0"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размещения иных объектов промышленности, производственная деятельность (промышленные объекты и производства IV класса опасности)</a:t>
            </a:r>
          </a:p>
          <a:p>
            <a:pPr rtl="0"/>
            <a:endParaRPr lang="ru-RU" dirty="0"/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xmlns="" id="{F5F658D4-342A-4944-98F5-EC1761CC401B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261824" y="4956563"/>
            <a:ext cx="3592186" cy="116181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собственность </a:t>
            </a:r>
          </a:p>
        </p:txBody>
      </p:sp>
      <p:pic>
        <p:nvPicPr>
          <p:cNvPr id="51" name="Рисунок 50" descr="Документ">
            <a:extLst>
              <a:ext uri="{FF2B5EF4-FFF2-40B4-BE49-F238E27FC236}">
                <a16:creationId xmlns:a16="http://schemas.microsoft.com/office/drawing/2014/main" xmlns="" id="{FFC09231-9C4D-4246-A535-C36907194980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127954" y="966619"/>
            <a:ext cx="767138" cy="806197"/>
          </a:xfrm>
        </p:spPr>
      </p:pic>
      <p:pic>
        <p:nvPicPr>
          <p:cNvPr id="61" name="Рисунок 60" descr="Цель">
            <a:extLst>
              <a:ext uri="{FF2B5EF4-FFF2-40B4-BE49-F238E27FC236}">
                <a16:creationId xmlns:a16="http://schemas.microsoft.com/office/drawing/2014/main" xmlns="" id="{ED39021A-AD0E-4A23-A73D-402E0578804C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8987214" y="1019324"/>
            <a:ext cx="867374" cy="791888"/>
          </a:xfrm>
        </p:spPr>
      </p:pic>
      <p:pic>
        <p:nvPicPr>
          <p:cNvPr id="71" name="Рисунок 70" descr="Контрольный список справа налево">
            <a:extLst>
              <a:ext uri="{FF2B5EF4-FFF2-40B4-BE49-F238E27FC236}">
                <a16:creationId xmlns:a16="http://schemas.microsoft.com/office/drawing/2014/main" xmlns="" id="{76E10F36-72C7-48D2-92C9-EB0F25D8477E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5336852" y="986438"/>
            <a:ext cx="794500" cy="795489"/>
          </a:xfrm>
        </p:spPr>
      </p:pic>
      <p:pic>
        <p:nvPicPr>
          <p:cNvPr id="73" name="Рисунок 72" descr="Список">
            <a:extLst>
              <a:ext uri="{FF2B5EF4-FFF2-40B4-BE49-F238E27FC236}">
                <a16:creationId xmlns:a16="http://schemas.microsoft.com/office/drawing/2014/main" xmlns="" id="{840D31A1-AED1-47FF-A23F-DF37F6745DEF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8987214" y="3253034"/>
            <a:ext cx="803599" cy="804600"/>
          </a:xfrm>
        </p:spPr>
      </p:pic>
      <p:pic>
        <p:nvPicPr>
          <p:cNvPr id="77" name="Рисунок 76" descr="Центр мишени">
            <a:extLst>
              <a:ext uri="{FF2B5EF4-FFF2-40B4-BE49-F238E27FC236}">
                <a16:creationId xmlns:a16="http://schemas.microsoft.com/office/drawing/2014/main" xmlns="" id="{97C0FBD8-CC2C-4B3C-BEA4-C0AF2C3DED1B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>
            <a:off x="1130489" y="3387505"/>
            <a:ext cx="867374" cy="766950"/>
          </a:xfrm>
        </p:spPr>
      </p:pic>
      <p:pic>
        <p:nvPicPr>
          <p:cNvPr id="26" name="Рисунок 25" descr="Цель">
            <a:extLst>
              <a:ext uri="{FF2B5EF4-FFF2-40B4-BE49-F238E27FC236}">
                <a16:creationId xmlns:a16="http://schemas.microsoft.com/office/drawing/2014/main" xmlns="" id="{B6648302-66F3-C244-B300-6DDD6CEB45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5336852" y="3376992"/>
            <a:ext cx="867374" cy="775643"/>
          </a:xfrm>
          <a:prstGeom prst="ellipse">
            <a:avLst/>
          </a:prstGeom>
          <a:noFill/>
          <a:ln w="19050">
            <a:noFill/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27F64F11-C97A-42FD-A278-31992B11E4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5680"/>
            <a:ext cx="981844" cy="1156579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E436485-8926-4F0D-82D8-7C9268676B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1B18CC3-05F4-4E89-8585-13AB96F1F95F}"/>
              </a:ext>
            </a:extLst>
          </p:cNvPr>
          <p:cNvSpPr txBox="1"/>
          <p:nvPr/>
        </p:nvSpPr>
        <p:spPr>
          <a:xfrm>
            <a:off x="-26268" y="648866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388674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FBCF731-478B-42B2-B3C6-ECCC3D68E0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2061964" y="10027"/>
            <a:ext cx="7686162" cy="6857108"/>
          </a:xfrm>
          <a:solidFill>
            <a:schemeClr val="accent3">
              <a:lumMod val="40000"/>
              <a:lumOff val="60000"/>
            </a:schemeClr>
          </a:solidFill>
        </p:spPr>
      </p:pic>
      <p:sp>
        <p:nvSpPr>
          <p:cNvPr id="74" name="Текст 73">
            <a:extLst>
              <a:ext uri="{FF2B5EF4-FFF2-40B4-BE49-F238E27FC236}">
                <a16:creationId xmlns:a16="http://schemas.microsoft.com/office/drawing/2014/main" xmlns="" id="{C20719F7-6849-4C36-ACDB-C1AE2AAC74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66420" y="31938"/>
            <a:ext cx="5688632" cy="6857108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3" name="Заголовок 42">
            <a:extLst>
              <a:ext uri="{FF2B5EF4-FFF2-40B4-BE49-F238E27FC236}">
                <a16:creationId xmlns:a16="http://schemas.microsoft.com/office/drawing/2014/main" xmlns="" id="{CF39D3B5-ABDB-4DFF-8107-EF97569C9B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6664" y="-46126"/>
            <a:ext cx="5688632" cy="6904126"/>
          </a:xfrm>
        </p:spPr>
        <p:txBody>
          <a:bodyPr rtlCol="0"/>
          <a:lstStyle/>
          <a:p>
            <a: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видов продукции, работ услуг (планируемых к реализации): </a:t>
            </a:r>
            <a: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БМГК 1,5 МВт</a:t>
            </a:r>
            <a:b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БМГК 2,0 МВт</a:t>
            </a:r>
            <a:b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БМГК 3,5 МВт</a:t>
            </a:r>
            <a:b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БМГК 4,0 МВт</a:t>
            </a:r>
            <a:b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БМГК 4,5 МВт</a:t>
            </a:r>
            <a: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рынок: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управляющие компании ЖКХ, застройщики коммерческой и жилой недвижимости, промышленные предприятия, объекты государственного значения</a:t>
            </a:r>
            <a:b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мощность в натуральном и стоимостном выражении (млн. руб.):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стоимость проекта</a:t>
            </a:r>
            <a: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402 млн. руб. </a:t>
            </a:r>
            <a:b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в инвестициях</a:t>
            </a:r>
            <a: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402 млн. руб. </a:t>
            </a:r>
            <a:b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экономической эффективности</a:t>
            </a:r>
            <a: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ru-RU" sz="1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простой срок окупаемости – 4,12 года</a:t>
            </a:r>
            <a:b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чистый дисконтированный доход (млн. руб.) – 80,6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noProof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дзаголовок 43">
            <a:extLst>
              <a:ext uri="{FF2B5EF4-FFF2-40B4-BE49-F238E27FC236}">
                <a16:creationId xmlns:a16="http://schemas.microsoft.com/office/drawing/2014/main" xmlns="" id="{F522C824-2C48-4465-AABE-F46286D9EC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284984"/>
            <a:ext cx="5328592" cy="3312368"/>
          </a:xfrm>
        </p:spPr>
        <p:txBody>
          <a:bodyPr rtlCol="0">
            <a:normAutofit fontScale="70000" lnSpcReduction="20000"/>
          </a:bodyPr>
          <a:lstStyle/>
          <a:p>
            <a:r>
              <a:rPr lang="ru-RU" sz="51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Информация о Проекте:</a:t>
            </a:r>
            <a:r>
              <a:rPr lang="ru-RU" sz="51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ru-RU" sz="44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инвестиционного проекта:</a:t>
            </a:r>
            <a:b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</a:t>
            </a:r>
            <a:r>
              <a:rPr lang="ru-RU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блочно</a:t>
            </a: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-модульных газовых котельных</a:t>
            </a:r>
            <a:b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8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rtl="0"/>
            <a:endParaRPr lang="ru-RU" noProof="1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5EA7B0F3-76E4-9F4A-A102-620DEF2931FF}"/>
              </a:ext>
            </a:extLst>
          </p:cNvPr>
          <p:cNvCxnSpPr>
            <a:stCxn id="44" idx="1"/>
          </p:cNvCxnSpPr>
          <p:nvPr/>
        </p:nvCxnSpPr>
        <p:spPr>
          <a:xfrm>
            <a:off x="0" y="4941168"/>
            <a:ext cx="55183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AAA2620-6862-4A9B-B111-1E3009F5F3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5680"/>
            <a:ext cx="981844" cy="11565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0E3F602-275A-414E-9134-840695CB41A1}"/>
              </a:ext>
            </a:extLst>
          </p:cNvPr>
          <p:cNvSpPr txBox="1"/>
          <p:nvPr/>
        </p:nvSpPr>
        <p:spPr>
          <a:xfrm>
            <a:off x="-1342" y="6488668"/>
            <a:ext cx="292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xmlns="" val="2904935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5249062A-D4B8-4980-B15D-2F0CF58BB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7988" y="116632"/>
            <a:ext cx="8254652" cy="1368152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Информация об инфраструктурном обеспечении инвестиционной площадки: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rgbClr val="5DAAB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Группа людей сидит перед окном">
            <a:extLst>
              <a:ext uri="{FF2B5EF4-FFF2-40B4-BE49-F238E27FC236}">
                <a16:creationId xmlns:a16="http://schemas.microsoft.com/office/drawing/2014/main" xmlns="" id="{52A2CEC9-3F71-424A-8B32-9D07BE6254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44976" b="13760"/>
          <a:stretch/>
        </p:blipFill>
        <p:spPr>
          <a:xfrm>
            <a:off x="1" y="3885590"/>
            <a:ext cx="11495012" cy="297240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3926F2C-0D70-2341-97A8-89E7D4E924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l="-17857" t="-6122" r="-17857" b="-6122"/>
          <a:stretch/>
        </p:blipFill>
        <p:spPr>
          <a:xfrm>
            <a:off x="224777" y="1159515"/>
            <a:ext cx="828421" cy="61330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3D27E18E-F809-864B-B6C6-AC3DD6076A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l="-18293" t="-6483" r="-18293" b="-6483"/>
          <a:stretch/>
        </p:blipFill>
        <p:spPr>
          <a:xfrm>
            <a:off x="224777" y="2501561"/>
            <a:ext cx="792744" cy="56174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AA752B31-FF97-974D-A49C-59D13F7703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 l="-16501" t="-5000" r="-16501" b="-5000"/>
          <a:stretch/>
        </p:blipFill>
        <p:spPr>
          <a:xfrm>
            <a:off x="207920" y="1902317"/>
            <a:ext cx="899775" cy="56173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5E72101C-125A-9E49-8442-14090F9B9D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 l="-18293" t="-6483" r="-18293" b="-6483"/>
          <a:stretch/>
        </p:blipFill>
        <p:spPr>
          <a:xfrm>
            <a:off x="117748" y="3100806"/>
            <a:ext cx="1080120" cy="70692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EF281AF-9505-4EC2-B643-C245EDD92AF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5680"/>
            <a:ext cx="981844" cy="1156579"/>
          </a:xfrm>
          <a:prstGeom prst="rect">
            <a:avLst/>
          </a:prstGeom>
        </p:spPr>
      </p:pic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B59FCEF3-B015-47B8-8D8F-7C0C90D275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3851" y="1052736"/>
            <a:ext cx="10927053" cy="2832854"/>
          </a:xfrm>
        </p:spPr>
        <p:txBody>
          <a:bodyPr rtlCol="0"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Обеспеченность электроснабжением: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240 м. от участка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Обеспеченность газоснабжением: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1400 м. от участка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Обеспеченность водоснабжением: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1100 м. от участка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Удаленность от ближайшей автомобильной дороги с твердым покрытием: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680 м. от участка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Удаленность от ближайшей железнодорожной станции: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21 000 м. от участка</a:t>
            </a:r>
          </a:p>
          <a:p>
            <a:pPr rtl="0">
              <a:lnSpc>
                <a:spcPct val="100000"/>
              </a:lnSpc>
            </a:pP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3B07BD8-F8D8-47A5-B15D-A400817E401A}"/>
              </a:ext>
            </a:extLst>
          </p:cNvPr>
          <p:cNvSpPr txBox="1"/>
          <p:nvPr/>
        </p:nvSpPr>
        <p:spPr>
          <a:xfrm>
            <a:off x="0" y="6491414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xmlns="" val="556091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xmlns="" id="{94C582A2-A406-4C9B-A3DA-BA4EECAB3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915" y="551526"/>
            <a:ext cx="9801055" cy="707886"/>
          </a:xfrm>
        </p:spPr>
        <p:txBody>
          <a:bodyPr rtlCol="0">
            <a:noAutofit/>
          </a:bodyPr>
          <a:lstStyle/>
          <a:p>
            <a:r>
              <a:rPr lang="ru-RU" sz="2700" dirty="0">
                <a:solidFill>
                  <a:srgbClr val="000066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Рисунок с выделенными границами муниципального района</a:t>
            </a:r>
            <a: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2400" noProof="1"/>
          </a:p>
        </p:txBody>
      </p:sp>
      <p:pic>
        <p:nvPicPr>
          <p:cNvPr id="10" name="Рисунок 5">
            <a:extLst>
              <a:ext uri="{FF2B5EF4-FFF2-40B4-BE49-F238E27FC236}">
                <a16:creationId xmlns:a16="http://schemas.microsoft.com/office/drawing/2014/main" xmlns="" id="{D2A5B748-37FD-448D-997E-B1D3326587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88" b="88"/>
          <a:stretch/>
        </p:blipFill>
        <p:spPr>
          <a:xfrm>
            <a:off x="0" y="893"/>
            <a:ext cx="8327444" cy="457081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7698198-EB46-974A-8FEF-4F31718768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49996" y="1460707"/>
            <a:ext cx="6708593" cy="54018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B712C4D-16A1-47C0-A090-0C0818CE75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43850"/>
            <a:ext cx="981844" cy="11565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2BAEB03-8219-4BC4-99B9-AD4BFAD30CA3}"/>
              </a:ext>
            </a:extLst>
          </p:cNvPr>
          <p:cNvSpPr txBox="1"/>
          <p:nvPr/>
        </p:nvSpPr>
        <p:spPr>
          <a:xfrm>
            <a:off x="-1630" y="6499627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xmlns="" val="1641194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BA36985-01E9-F544-BC3F-C34A83C6B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96444" y="1196752"/>
            <a:ext cx="6225389" cy="56612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0A99FE6-F709-4045-B70A-B405212D51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57974"/>
            <a:ext cx="981844" cy="115657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BE95C91-2F98-493F-B098-354A3405FA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88" b="88"/>
          <a:stretch/>
        </p:blipFill>
        <p:spPr>
          <a:xfrm>
            <a:off x="0" y="893"/>
            <a:ext cx="8327444" cy="457081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197868" y="395315"/>
            <a:ext cx="11278988" cy="792088"/>
          </a:xfrm>
        </p:spPr>
        <p:txBody>
          <a:bodyPr rtlCol="0">
            <a:normAutofit/>
          </a:bodyPr>
          <a:lstStyle/>
          <a:p>
            <a:r>
              <a:rPr lang="ru-RU" sz="2700" dirty="0" err="1">
                <a:solidFill>
                  <a:srgbClr val="000066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Космоснимок</a:t>
            </a:r>
            <a:r>
              <a:rPr lang="ru-RU" sz="2700" dirty="0">
                <a:solidFill>
                  <a:srgbClr val="000066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муниципального образования и выделенный участок, планируемый к </a:t>
            </a:r>
            <a:r>
              <a:rPr lang="ru-RU" sz="2700">
                <a:solidFill>
                  <a:srgbClr val="000066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реализации Проекта: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1B6CFF4-C92B-4124-8BF1-F0327AC7A7DF}"/>
              </a:ext>
            </a:extLst>
          </p:cNvPr>
          <p:cNvSpPr txBox="1"/>
          <p:nvPr/>
        </p:nvSpPr>
        <p:spPr>
          <a:xfrm>
            <a:off x="0" y="6488668"/>
            <a:ext cx="319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xmlns="" val="1437231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D53E479-A4A0-4B46-8D6D-949B7169B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257" y="457974"/>
            <a:ext cx="981844" cy="1156579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EA393608-27A5-4F1D-8DF4-D63FAEEB6B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88" b="88"/>
          <a:stretch/>
        </p:blipFill>
        <p:spPr>
          <a:xfrm>
            <a:off x="0" y="893"/>
            <a:ext cx="8327444" cy="457081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5F9529B-1ED2-481C-B1FF-4FEF604EEC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4248" y="1156038"/>
            <a:ext cx="6604577" cy="37150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C9D703E-AA75-4EAA-9622-4BC08FAF2B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890" y="2324121"/>
            <a:ext cx="6045172" cy="453387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3932" y="404812"/>
            <a:ext cx="9709720" cy="1007964"/>
          </a:xfrm>
        </p:spPr>
        <p:txBody>
          <a:bodyPr rtlCol="0">
            <a:normAutofit/>
          </a:bodyPr>
          <a:lstStyle/>
          <a:p>
            <a:r>
              <a:rPr lang="ru-RU" sz="2700" dirty="0">
                <a:solidFill>
                  <a:srgbClr val="000066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Фотографии земельного участка на местности:</a:t>
            </a:r>
            <a:br>
              <a:rPr lang="ru-RU" sz="2700" dirty="0">
                <a:solidFill>
                  <a:srgbClr val="000066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1C45579-E374-4E84-A1BC-9902D5E486E0}"/>
              </a:ext>
            </a:extLst>
          </p:cNvPr>
          <p:cNvSpPr txBox="1"/>
          <p:nvPr/>
        </p:nvSpPr>
        <p:spPr>
          <a:xfrm>
            <a:off x="-8890" y="651025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xmlns="" val="83189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152902DB-60A1-4BBC-BD80-ABD51351CC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8202063" y="2591018"/>
            <a:ext cx="2209225" cy="22092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266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799" noProof="1">
              <a:latin typeface="Calibri" panose="020F0502020204030204" pitchFamily="34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C8287F1B-3E25-4481-B199-24E6AD18D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7887" y="827046"/>
            <a:ext cx="10802346" cy="707702"/>
          </a:xfrm>
        </p:spPr>
        <p:txBody>
          <a:bodyPr rtlCol="0">
            <a:normAutofit fontScale="90000"/>
          </a:bodyPr>
          <a:lstStyle/>
          <a:p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Информация о заявителе:</a:t>
            </a:r>
            <a:r>
              <a:rPr lang="ru-RU" sz="4000" dirty="0">
                <a:solidFill>
                  <a:srgbClr val="FFFF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rgbClr val="FFFF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endParaRPr lang="ru-RU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 6" descr="диаграмма">
            <a:extLst>
              <a:ext uri="{FF2B5EF4-FFF2-40B4-BE49-F238E27FC236}">
                <a16:creationId xmlns:a16="http://schemas.microsoft.com/office/drawing/2014/main" xmlns="" id="{423F99F7-105E-4F90-AEE5-0ABC1BA8E8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088766239"/>
              </p:ext>
            </p:extLst>
          </p:nvPr>
        </p:nvGraphicFramePr>
        <p:xfrm>
          <a:off x="7541835" y="2133938"/>
          <a:ext cx="3529681" cy="3470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Объект 12">
            <a:extLst>
              <a:ext uri="{FF2B5EF4-FFF2-40B4-BE49-F238E27FC236}">
                <a16:creationId xmlns:a16="http://schemas.microsoft.com/office/drawing/2014/main" xmlns="" id="{5F307770-38D8-49CA-BFD0-64F78C89348C}"/>
              </a:ext>
            </a:extLst>
          </p:cNvPr>
          <p:cNvSpPr txBox="1">
            <a:spLocks/>
          </p:cNvSpPr>
          <p:nvPr/>
        </p:nvSpPr>
        <p:spPr>
          <a:xfrm>
            <a:off x="66650" y="2060415"/>
            <a:ext cx="7475185" cy="4797585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Наименование: Администрация муниципального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образования Апшеронский  район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Почтовый адрес:  352690 Краснодарский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край,  г. Апшеронск,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ул. Коммунистическая, 17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Сайт: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http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://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www.apsheronsk-oms.ru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/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Телефон/факс: 8(86152)2-57-73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Электронный адрес: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apsheronsk@mo.krasnodar.ru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999" noProof="1">
              <a:latin typeface="Calibri" panose="020F050202020403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86C5732-A79A-4A6B-8464-2100DC5E61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50" y="641002"/>
            <a:ext cx="981844" cy="1156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32D41EE-C64C-4265-AF9C-77B4FA2BDCEA}"/>
              </a:ext>
            </a:extLst>
          </p:cNvPr>
          <p:cNvSpPr txBox="1"/>
          <p:nvPr/>
        </p:nvSpPr>
        <p:spPr>
          <a:xfrm>
            <a:off x="0" y="648866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xmlns="" val="741410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4051" y="1844824"/>
            <a:ext cx="10008262" cy="2286000"/>
          </a:xfrm>
        </p:spPr>
        <p:txBody>
          <a:bodyPr rtlCol="0"/>
          <a:lstStyle/>
          <a:p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СПАСИБО ЗА ВНИМАНИЕ!</a:t>
            </a:r>
            <a:r>
              <a:rPr lang="ru-RU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58308" y="6400831"/>
            <a:ext cx="1356790" cy="448816"/>
          </a:xfrm>
        </p:spPr>
        <p:txBody>
          <a:bodyPr rtlCol="0">
            <a:normAutofit/>
          </a:bodyPr>
          <a:lstStyle/>
          <a:p>
            <a:pPr rtl="0"/>
            <a:r>
              <a:rPr lang="ru-RU" dirty="0">
                <a:solidFill>
                  <a:srgbClr val="002060"/>
                </a:solidFill>
              </a:rPr>
              <a:t>2020 г.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E360F53-AE77-4C54-ABF2-5BACE42C0C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5680"/>
            <a:ext cx="981844" cy="11565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FA431A4-F245-4A07-8875-F44A2797D49C}"/>
              </a:ext>
            </a:extLst>
          </p:cNvPr>
          <p:cNvSpPr txBox="1"/>
          <p:nvPr/>
        </p:nvSpPr>
        <p:spPr>
          <a:xfrm>
            <a:off x="-1630" y="6480315"/>
            <a:ext cx="451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xmlns="" val="4131172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Деловой контраст 16x9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15870694_TF02895266.potx" id="{16432B4B-B661-4108-AF30-DE0EBB899A27}" vid="{278A82A8-3C16-41B1-979D-36A195C8C230}"/>
    </a:ext>
  </a:extLst>
</a:theme>
</file>

<file path=ppt/theme/theme2.xml><?xml version="1.0" encoding="utf-8"?>
<a:theme xmlns:a="http://schemas.openxmlformats.org/drawingml/2006/main" name="Тема Offic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220E13-D325-4A9E-AA7A-0D1409275EB9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C80FAF7-F941-4D3E-A3C3-283A611079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2F2BE50-DDB3-465B-A26E-975A276D43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Деловой контраст 16x9</Template>
  <TotalTime>210</TotalTime>
  <Words>311</Words>
  <Application>Microsoft Office PowerPoint</Application>
  <PresentationFormat>Произвольный</PresentationFormat>
  <Paragraphs>64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Деловой контраст 16x9</vt:lpstr>
      <vt:lpstr>Презентация  об инвестиционном проекте:  </vt:lpstr>
      <vt:lpstr>Муниципальный контракт №146 от 16.11.2020 г. на оказание услуг для муниципальных нужд </vt:lpstr>
      <vt:lpstr>   Информация о земельном участке:  </vt:lpstr>
      <vt:lpstr> Наименование видов продукции, работ услуг (планируемых к реализации):   - БМГК 1,5 МВт - БМГК 2,0 МВт - БМГК 3,5 МВт - БМГК 4,0 МВт - БМГК 4,5 МВт  Целевой рынок:  управляющие компании ЖКХ, застройщики коммерческой и жилой недвижимости, промышленные предприятия, объекты государственного значения  Проектная мощность в натуральном и стоимостном выражении (млн. руб.):   Общая стоимость проекта:  402 млн. руб.   Потребность в инвестициях:  402 млн. руб.   Основные показатели экономической эффективности:  простой срок окупаемости – 4,12 года чистый дисконтированный доход (млн. руб.) – 80,6 </vt:lpstr>
      <vt:lpstr>               Информация об инфраструктурном обеспечении инвестиционной площадки: </vt:lpstr>
      <vt:lpstr>Рисунок с выделенными границами муниципального района </vt:lpstr>
      <vt:lpstr>Космоснимок муниципального образования и выделенный участок, планируемый к реализации Проекта: </vt:lpstr>
      <vt:lpstr>Фотографии земельного участка на местности: </vt:lpstr>
      <vt:lpstr>Информация о заявителе: </vt:lpstr>
      <vt:lpstr>СПАСИБО ЗА ВНИМАНИЕ!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 об инвестиционных проектах:  </dc:title>
  <dc:creator>Кристина Тельнова</dc:creator>
  <cp:lastModifiedBy>001</cp:lastModifiedBy>
  <cp:revision>31</cp:revision>
  <dcterms:created xsi:type="dcterms:W3CDTF">2020-11-23T10:21:58Z</dcterms:created>
  <dcterms:modified xsi:type="dcterms:W3CDTF">2020-12-24T19:15:51Z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