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Default Extension="svg" ContentType="image/sv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0" r:id="rId3"/>
    <p:sldId id="292" r:id="rId4"/>
    <p:sldId id="306" r:id="rId5"/>
    <p:sldId id="2544" r:id="rId6"/>
    <p:sldId id="294" r:id="rId7"/>
    <p:sldId id="265" r:id="rId8"/>
    <p:sldId id="270" r:id="rId9"/>
    <p:sldId id="313" r:id="rId10"/>
    <p:sldId id="269" r:id="rId11"/>
  </p:sldIdLst>
  <p:sldSz cx="12188825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74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FFCC99"/>
    <a:srgbClr val="CCFFCC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220"/>
    <p:restoredTop sz="94721" autoAdjust="0"/>
  </p:normalViewPr>
  <p:slideViewPr>
    <p:cSldViewPr showGuides="1">
      <p:cViewPr varScale="1">
        <p:scale>
          <a:sx n="73" d="100"/>
          <a:sy n="73" d="100"/>
        </p:scale>
        <p:origin x="-780" y="-102"/>
      </p:cViewPr>
      <p:guideLst>
        <p:guide orient="horz" pos="2174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072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3728866716284054E-2"/>
          <c:y val="4.0254389298844603E-2"/>
          <c:w val="0.81254198325571103"/>
          <c:h val="0.8264148322873049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/>
          </c:spPr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F8F-423A-A483-3472A080FC0B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F8F-423A-A483-3472A080FC0B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F8F-423A-A483-3472A080FC0B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F8F-423A-A483-3472A080FC0B}"/>
              </c:ext>
            </c:extLst>
          </c:dPt>
          <c:cat>
            <c:strRef>
              <c:f>Sheet1!$A$2:$A$5</c:f>
              <c:strCache>
                <c:ptCount val="4"/>
                <c:pt idx="0">
                  <c:v>1 кв.</c:v>
                </c:pt>
                <c:pt idx="1">
                  <c:v>2 кв.</c:v>
                </c:pt>
                <c:pt idx="2">
                  <c:v>3 кв.</c:v>
                </c:pt>
                <c:pt idx="3">
                  <c:v>4 кв.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F8F-423A-A483-3472A080FC0B}"/>
            </c:ext>
          </c:extLst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ru-RU" noProof="1" dirty="0"/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#1">
  <dgm:title val=""/>
  <dgm:desc val=""/>
  <dgm:catLst>
    <dgm:cat type="mainScheme" pri="10200"/>
  </dgm:catLst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218EEA-DE0C-41D3-B4F7-1894427CE0B0}" type="doc">
      <dgm:prSet loTypeId="urn:microsoft.com/office/officeart/2005/8/layout/vProcess5" loCatId="process" qsTypeId="urn:microsoft.com/office/officeart/2005/8/quickstyle/simple5#1" qsCatId="simple" csTypeId="urn:microsoft.com/office/officeart/2005/8/colors/accent0_2#1" csCatId="mainScheme" phldr="1"/>
      <dgm:spPr/>
      <dgm:t>
        <a:bodyPr rtlCol="0"/>
        <a:lstStyle/>
        <a:p>
          <a:pPr rtl="0"/>
          <a:endParaRPr lang="en-US"/>
        </a:p>
      </dgm:t>
    </dgm:pt>
    <dgm:pt modelId="{2D67BA48-A9CD-4D21-BE19-1983971FF114}">
      <dgm:prSet custT="1"/>
      <dgm:spPr>
        <a:noFill/>
      </dgm:spPr>
      <dgm:t>
        <a:bodyPr rtlCol="0"/>
        <a:lstStyle/>
        <a:p>
          <a:pPr rtl="0" eaLnBrk="1" latinLnBrk="0"/>
          <a:endParaRPr lang="ru-RU" sz="2400" noProof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2A19CE4-1272-4DEB-AA4F-CEDE9B6ABC96}" type="parTrans" cxnId="{00EB1689-AAD4-4626-BC8D-E543DD57F07F}">
      <dgm:prSet/>
      <dgm:spPr/>
      <dgm:t>
        <a:bodyPr rtlCol="0"/>
        <a:lstStyle/>
        <a:p>
          <a:pPr rtl="0"/>
          <a:endParaRPr lang="ru-RU" noProof="0" dirty="0"/>
        </a:p>
      </dgm:t>
    </dgm:pt>
    <dgm:pt modelId="{05202289-7393-43EF-AF97-4A6E6730B3E7}" type="sibTrans" cxnId="{00EB1689-AAD4-4626-BC8D-E543DD57F07F}">
      <dgm:prSet/>
      <dgm:spPr>
        <a:noFill/>
        <a:ln>
          <a:noFill/>
        </a:ln>
      </dgm:spPr>
      <dgm:t>
        <a:bodyPr rtlCol="0"/>
        <a:lstStyle/>
        <a:p>
          <a:pPr rtl="0"/>
          <a:endParaRPr lang="ru-RU" noProof="0" dirty="0"/>
        </a:p>
      </dgm:t>
    </dgm:pt>
    <dgm:pt modelId="{18E9B599-1100-3D40-BE3E-219ECDF7C420}">
      <dgm:prSet custT="1"/>
      <dgm:spPr>
        <a:noFill/>
      </dgm:spPr>
      <dgm:t>
        <a:bodyPr/>
        <a:lstStyle/>
        <a:p>
          <a:endParaRPr lang="ru-RU" sz="2400" noProof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5CF3C8-4B1A-A24E-8F34-2E16F0DAD962}" type="sibTrans" cxnId="{15B68A85-9F4B-DE45-B5AB-AD5B7155DAB5}">
      <dgm:prSet/>
      <dgm:spPr/>
      <dgm:t>
        <a:bodyPr/>
        <a:lstStyle/>
        <a:p>
          <a:endParaRPr lang="ru-RU"/>
        </a:p>
      </dgm:t>
    </dgm:pt>
    <dgm:pt modelId="{9134C204-CD2E-DB4B-9888-5C9260CBC285}" type="parTrans" cxnId="{15B68A85-9F4B-DE45-B5AB-AD5B7155DAB5}">
      <dgm:prSet/>
      <dgm:spPr/>
      <dgm:t>
        <a:bodyPr/>
        <a:lstStyle/>
        <a:p>
          <a:endParaRPr lang="ru-RU"/>
        </a:p>
      </dgm:t>
    </dgm:pt>
    <dgm:pt modelId="{75686425-0AC4-4B07-80C0-FCEC8C0B6834}">
      <dgm:prSet custT="1"/>
      <dgm:spPr>
        <a:solidFill>
          <a:srgbClr val="FFFFCC"/>
        </a:solidFill>
      </dgm:spPr>
      <dgm:t>
        <a:bodyPr rtlCol="0"/>
        <a:lstStyle/>
        <a:p>
          <a:pPr rtl="0" eaLnBrk="1" latinLnBrk="0"/>
          <a:r>
            <a:rPr lang="ru-RU" sz="2400" b="1" dirty="0">
              <a:solidFill>
                <a:srgbClr val="002060"/>
              </a:solidFill>
              <a:latin typeface="Times New Roman" pitchFamily="18" charset="0"/>
              <a:ea typeface="Tahoma" pitchFamily="34" charset="0"/>
              <a:cs typeface="Times New Roman" pitchFamily="18" charset="0"/>
            </a:rPr>
            <a:t>- </a:t>
          </a:r>
          <a:r>
            <a:rPr lang="en-US" altLang="ru-RU" sz="2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Production of block-modular</a:t>
          </a:r>
          <a:r>
            <a:rPr lang="ru-RU" altLang="ru-RU" sz="2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altLang="ru-RU" sz="24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gas-fired boiler houses</a:t>
          </a:r>
          <a:endParaRPr lang="ru-RU" sz="2400" noProof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578F562-C747-45BE-86CC-F1427EB9E84A}" type="sibTrans" cxnId="{0A55E2F4-0145-414F-BB7B-CF4F9F608EF3}">
      <dgm:prSet/>
      <dgm:spPr>
        <a:noFill/>
        <a:ln>
          <a:noFill/>
        </a:ln>
      </dgm:spPr>
      <dgm:t>
        <a:bodyPr/>
        <a:lstStyle/>
        <a:p>
          <a:pPr rtl="0"/>
          <a:endParaRPr lang="ru-RU" noProof="0" dirty="0"/>
        </a:p>
      </dgm:t>
    </dgm:pt>
    <dgm:pt modelId="{AB2081A5-140C-4D96-966D-EB4D6A4A685A}" type="parTrans" cxnId="{0A55E2F4-0145-414F-BB7B-CF4F9F608EF3}">
      <dgm:prSet/>
      <dgm:spPr/>
      <dgm:t>
        <a:bodyPr rtlCol="0"/>
        <a:lstStyle/>
        <a:p>
          <a:pPr rtl="0"/>
          <a:endParaRPr lang="ru-RU" noProof="0" dirty="0"/>
        </a:p>
      </dgm:t>
    </dgm:pt>
    <dgm:pt modelId="{3B1DE7D8-B2A2-CF4A-A372-7B88AB08C984}" type="pres">
      <dgm:prSet presAssocID="{A2218EEA-DE0C-41D3-B4F7-1894427CE0B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A9A29D-9BBF-C240-97E2-B71F21E3504B}" type="pres">
      <dgm:prSet presAssocID="{A2218EEA-DE0C-41D3-B4F7-1894427CE0B0}" presName="dummyMaxCanvas" presStyleCnt="0">
        <dgm:presLayoutVars/>
      </dgm:prSet>
      <dgm:spPr/>
    </dgm:pt>
    <dgm:pt modelId="{3CC7D67B-2805-1D49-A517-44FFF1139B10}" type="pres">
      <dgm:prSet presAssocID="{A2218EEA-DE0C-41D3-B4F7-1894427CE0B0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4244B8-26CD-624A-B537-F1017402639E}" type="pres">
      <dgm:prSet presAssocID="{A2218EEA-DE0C-41D3-B4F7-1894427CE0B0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21555B-EA81-2644-B869-A92D48975FB7}" type="pres">
      <dgm:prSet presAssocID="{A2218EEA-DE0C-41D3-B4F7-1894427CE0B0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C79DD7-8B9F-B347-8564-B2340DEDD43A}" type="pres">
      <dgm:prSet presAssocID="{A2218EEA-DE0C-41D3-B4F7-1894427CE0B0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04B656-CAC5-894F-89FC-839764CA6FD1}" type="pres">
      <dgm:prSet presAssocID="{A2218EEA-DE0C-41D3-B4F7-1894427CE0B0}" presName="ThreeConn_2-3" presStyleLbl="fgAccFollowNode1" presStyleIdx="1" presStyleCnt="2" custLinFactNeighborX="-12587" custLinFactNeighborY="-60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05F713-1992-D746-9BD5-12FC8D564C07}" type="pres">
      <dgm:prSet presAssocID="{A2218EEA-DE0C-41D3-B4F7-1894427CE0B0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253613-5C4D-5346-8F36-B4F5A57E7EC7}" type="pres">
      <dgm:prSet presAssocID="{A2218EEA-DE0C-41D3-B4F7-1894427CE0B0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3BA520-0673-2F4C-B036-8F2BD21F09C3}" type="pres">
      <dgm:prSet presAssocID="{A2218EEA-DE0C-41D3-B4F7-1894427CE0B0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C548BD-5263-4C47-9D16-23D96D0965C8}" type="presOf" srcId="{75686425-0AC4-4B07-80C0-FCEC8C0B6834}" destId="{3305F713-1992-D746-9BD5-12FC8D564C07}" srcOrd="1" destOrd="0" presId="urn:microsoft.com/office/officeart/2005/8/layout/vProcess5"/>
    <dgm:cxn modelId="{1C01AF00-1220-C74B-86FB-876996225540}" type="presOf" srcId="{18E9B599-1100-3D40-BE3E-219ECDF7C420}" destId="{6821555B-EA81-2644-B869-A92D48975FB7}" srcOrd="0" destOrd="0" presId="urn:microsoft.com/office/officeart/2005/8/layout/vProcess5"/>
    <dgm:cxn modelId="{0A55E2F4-0145-414F-BB7B-CF4F9F608EF3}" srcId="{A2218EEA-DE0C-41D3-B4F7-1894427CE0B0}" destId="{75686425-0AC4-4B07-80C0-FCEC8C0B6834}" srcOrd="0" destOrd="0" parTransId="{AB2081A5-140C-4D96-966D-EB4D6A4A685A}" sibTransId="{D578F562-C747-45BE-86CC-F1427EB9E84A}"/>
    <dgm:cxn modelId="{66F41EBC-386A-B44B-9332-00D4F6DCFC00}" type="presOf" srcId="{18E9B599-1100-3D40-BE3E-219ECDF7C420}" destId="{DA3BA520-0673-2F4C-B036-8F2BD21F09C3}" srcOrd="1" destOrd="0" presId="urn:microsoft.com/office/officeart/2005/8/layout/vProcess5"/>
    <dgm:cxn modelId="{F66D3DCD-A829-544D-B43D-ACFAE16C3A26}" type="presOf" srcId="{A2218EEA-DE0C-41D3-B4F7-1894427CE0B0}" destId="{3B1DE7D8-B2A2-CF4A-A372-7B88AB08C984}" srcOrd="0" destOrd="0" presId="urn:microsoft.com/office/officeart/2005/8/layout/vProcess5"/>
    <dgm:cxn modelId="{52DBD877-CD10-EF4D-BFDE-CBE0F6D82783}" type="presOf" srcId="{2D67BA48-A9CD-4D21-BE19-1983971FF114}" destId="{F3253613-5C4D-5346-8F36-B4F5A57E7EC7}" srcOrd="1" destOrd="0" presId="urn:microsoft.com/office/officeart/2005/8/layout/vProcess5"/>
    <dgm:cxn modelId="{EF373E33-60B4-094F-A0F6-6BA19E82A6F8}" type="presOf" srcId="{75686425-0AC4-4B07-80C0-FCEC8C0B6834}" destId="{3CC7D67B-2805-1D49-A517-44FFF1139B10}" srcOrd="0" destOrd="0" presId="urn:microsoft.com/office/officeart/2005/8/layout/vProcess5"/>
    <dgm:cxn modelId="{EEBB0016-7815-7441-9D3F-5F87578E5B05}" type="presOf" srcId="{05202289-7393-43EF-AF97-4A6E6730B3E7}" destId="{A004B656-CAC5-894F-89FC-839764CA6FD1}" srcOrd="0" destOrd="0" presId="urn:microsoft.com/office/officeart/2005/8/layout/vProcess5"/>
    <dgm:cxn modelId="{0B49ADF1-97FB-344A-A178-C3FBBFA9A0E2}" type="presOf" srcId="{2D67BA48-A9CD-4D21-BE19-1983971FF114}" destId="{574244B8-26CD-624A-B537-F1017402639E}" srcOrd="0" destOrd="0" presId="urn:microsoft.com/office/officeart/2005/8/layout/vProcess5"/>
    <dgm:cxn modelId="{F10942C4-DFF7-2544-AE64-9CE18B7428A3}" type="presOf" srcId="{D578F562-C747-45BE-86CC-F1427EB9E84A}" destId="{6BC79DD7-8B9F-B347-8564-B2340DEDD43A}" srcOrd="0" destOrd="0" presId="urn:microsoft.com/office/officeart/2005/8/layout/vProcess5"/>
    <dgm:cxn modelId="{15B68A85-9F4B-DE45-B5AB-AD5B7155DAB5}" srcId="{A2218EEA-DE0C-41D3-B4F7-1894427CE0B0}" destId="{18E9B599-1100-3D40-BE3E-219ECDF7C420}" srcOrd="2" destOrd="0" parTransId="{9134C204-CD2E-DB4B-9888-5C9260CBC285}" sibTransId="{375CF3C8-4B1A-A24E-8F34-2E16F0DAD962}"/>
    <dgm:cxn modelId="{00EB1689-AAD4-4626-BC8D-E543DD57F07F}" srcId="{A2218EEA-DE0C-41D3-B4F7-1894427CE0B0}" destId="{2D67BA48-A9CD-4D21-BE19-1983971FF114}" srcOrd="1" destOrd="0" parTransId="{B2A19CE4-1272-4DEB-AA4F-CEDE9B6ABC96}" sibTransId="{05202289-7393-43EF-AF97-4A6E6730B3E7}"/>
    <dgm:cxn modelId="{6BF2E43D-65AC-8C44-96A4-894F7983971D}" type="presParOf" srcId="{3B1DE7D8-B2A2-CF4A-A372-7B88AB08C984}" destId="{45A9A29D-9BBF-C240-97E2-B71F21E3504B}" srcOrd="0" destOrd="0" presId="urn:microsoft.com/office/officeart/2005/8/layout/vProcess5"/>
    <dgm:cxn modelId="{945F66D3-18F4-F041-B5AF-459031F5CDA1}" type="presParOf" srcId="{3B1DE7D8-B2A2-CF4A-A372-7B88AB08C984}" destId="{3CC7D67B-2805-1D49-A517-44FFF1139B10}" srcOrd="1" destOrd="0" presId="urn:microsoft.com/office/officeart/2005/8/layout/vProcess5"/>
    <dgm:cxn modelId="{0BCD7DF6-58D0-9D4D-BF87-80C6C9E23448}" type="presParOf" srcId="{3B1DE7D8-B2A2-CF4A-A372-7B88AB08C984}" destId="{574244B8-26CD-624A-B537-F1017402639E}" srcOrd="2" destOrd="0" presId="urn:microsoft.com/office/officeart/2005/8/layout/vProcess5"/>
    <dgm:cxn modelId="{929A9A76-69ED-574D-BB15-7BE29D26EF49}" type="presParOf" srcId="{3B1DE7D8-B2A2-CF4A-A372-7B88AB08C984}" destId="{6821555B-EA81-2644-B869-A92D48975FB7}" srcOrd="3" destOrd="0" presId="urn:microsoft.com/office/officeart/2005/8/layout/vProcess5"/>
    <dgm:cxn modelId="{FD77EBDD-BB6F-3445-8544-72F2C5C1EC72}" type="presParOf" srcId="{3B1DE7D8-B2A2-CF4A-A372-7B88AB08C984}" destId="{6BC79DD7-8B9F-B347-8564-B2340DEDD43A}" srcOrd="4" destOrd="0" presId="urn:microsoft.com/office/officeart/2005/8/layout/vProcess5"/>
    <dgm:cxn modelId="{DE256A3B-64BA-0242-B56B-399BBDEFEF4E}" type="presParOf" srcId="{3B1DE7D8-B2A2-CF4A-A372-7B88AB08C984}" destId="{A004B656-CAC5-894F-89FC-839764CA6FD1}" srcOrd="5" destOrd="0" presId="urn:microsoft.com/office/officeart/2005/8/layout/vProcess5"/>
    <dgm:cxn modelId="{FF5098E0-60F3-9244-A430-47A5C243F139}" type="presParOf" srcId="{3B1DE7D8-B2A2-CF4A-A372-7B88AB08C984}" destId="{3305F713-1992-D746-9BD5-12FC8D564C07}" srcOrd="6" destOrd="0" presId="urn:microsoft.com/office/officeart/2005/8/layout/vProcess5"/>
    <dgm:cxn modelId="{7E618E4C-92B6-164A-B6C6-5CFB642C9B72}" type="presParOf" srcId="{3B1DE7D8-B2A2-CF4A-A372-7B88AB08C984}" destId="{F3253613-5C4D-5346-8F36-B4F5A57E7EC7}" srcOrd="7" destOrd="0" presId="urn:microsoft.com/office/officeart/2005/8/layout/vProcess5"/>
    <dgm:cxn modelId="{BF207BED-4F79-0C4F-894A-1BE70C95C3D3}" type="presParOf" srcId="{3B1DE7D8-B2A2-CF4A-A372-7B88AB08C984}" destId="{DA3BA520-0673-2F4C-B036-8F2BD21F09C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725A96-8151-494D-83D7-548633672A35}" type="doc">
      <dgm:prSet loTypeId="urn:microsoft.com/office/officeart/2005/8/layout/vList2#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ABC17765-719D-CC43-99E5-BF879808C39F}">
      <dgm:prSet/>
      <dgm:spPr/>
      <dgm:t>
        <a:bodyPr/>
        <a:lstStyle/>
        <a:p>
          <a:r>
            <a:rPr lang="ru-RU" b="1" dirty="0">
              <a:latin typeface="Times New Roman" pitchFamily="18" charset="0"/>
              <a:cs typeface="Times New Roman" pitchFamily="18" charset="0"/>
            </a:rPr>
            <a:t>        </a:t>
          </a:r>
          <a:r>
            <a:rPr lang="en-US" noProof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Customer: Municipal Administration of Apsheronsky District of the Krasnodar Territory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7805483-C312-2849-ADF4-25F47B40B93B}" type="parTrans" cxnId="{3A7DCB28-EA61-234B-886B-78B2E75B5676}">
      <dgm:prSet/>
      <dgm:spPr/>
      <dgm:t>
        <a:bodyPr/>
        <a:lstStyle/>
        <a:p>
          <a:endParaRPr lang="ru-RU"/>
        </a:p>
      </dgm:t>
    </dgm:pt>
    <dgm:pt modelId="{AE66E556-6B58-3E46-A839-2CE9C60E8881}" type="sibTrans" cxnId="{3A7DCB28-EA61-234B-886B-78B2E75B5676}">
      <dgm:prSet/>
      <dgm:spPr/>
      <dgm:t>
        <a:bodyPr/>
        <a:lstStyle/>
        <a:p>
          <a:endParaRPr lang="ru-RU"/>
        </a:p>
      </dgm:t>
    </dgm:pt>
    <dgm:pt modelId="{9F9E1099-501C-5643-B606-D861B2DA6555}" type="pres">
      <dgm:prSet presAssocID="{19725A96-8151-494D-83D7-548633672A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012944-29B4-EB4E-8522-EF189D5559CC}" type="pres">
      <dgm:prSet presAssocID="{ABC17765-719D-CC43-99E5-BF879808C39F}" presName="parentText" presStyleLbl="node1" presStyleIdx="0" presStyleCnt="1" custLinFactNeighborX="491" custLinFactNeighborY="63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7163F6-02CE-F041-8B15-FB64139A79C5}" type="presOf" srcId="{19725A96-8151-494D-83D7-548633672A35}" destId="{9F9E1099-501C-5643-B606-D861B2DA6555}" srcOrd="0" destOrd="0" presId="urn:microsoft.com/office/officeart/2005/8/layout/vList2#1"/>
    <dgm:cxn modelId="{3A7DCB28-EA61-234B-886B-78B2E75B5676}" srcId="{19725A96-8151-494D-83D7-548633672A35}" destId="{ABC17765-719D-CC43-99E5-BF879808C39F}" srcOrd="0" destOrd="0" parTransId="{97805483-C312-2849-ADF4-25F47B40B93B}" sibTransId="{AE66E556-6B58-3E46-A839-2CE9C60E8881}"/>
    <dgm:cxn modelId="{58B7049F-E31C-0744-A9B9-5162CB83773F}" type="presOf" srcId="{ABC17765-719D-CC43-99E5-BF879808C39F}" destId="{0D012944-29B4-EB4E-8522-EF189D5559CC}" srcOrd="0" destOrd="0" presId="urn:microsoft.com/office/officeart/2005/8/layout/vList2#1"/>
    <dgm:cxn modelId="{60CCA2BA-E995-984D-B8B6-EE866F786C3E}" type="presParOf" srcId="{9F9E1099-501C-5643-B606-D861B2DA6555}" destId="{0D012944-29B4-EB4E-8522-EF189D5559CC}" srcOrd="0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C7D67B-2805-1D49-A517-44FFF1139B10}">
      <dsp:nvSpPr>
        <dsp:cNvPr id="0" name=""/>
        <dsp:cNvSpPr/>
      </dsp:nvSpPr>
      <dsp:spPr>
        <a:xfrm>
          <a:off x="0" y="0"/>
          <a:ext cx="7283609" cy="1188132"/>
        </a:xfrm>
        <a:prstGeom prst="roundRect">
          <a:avLst>
            <a:gd name="adj" fmla="val 10000"/>
          </a:avLst>
        </a:prstGeom>
        <a:solidFill>
          <a:srgbClr val="FFFFCC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002060"/>
              </a:solidFill>
              <a:latin typeface="Times New Roman" pitchFamily="18" charset="0"/>
              <a:ea typeface="Tahoma" pitchFamily="34" charset="0"/>
              <a:cs typeface="Times New Roman" pitchFamily="18" charset="0"/>
            </a:rPr>
            <a:t>- </a:t>
          </a:r>
          <a:r>
            <a:rPr lang="en-US" altLang="ru-RU" sz="240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Production of block-modular</a:t>
          </a:r>
          <a:r>
            <a:rPr lang="ru-RU" altLang="ru-RU" sz="240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en-US" altLang="ru-RU" sz="2400" kern="12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gas-fired boiler houses</a:t>
          </a:r>
          <a:endParaRPr lang="ru-RU" sz="2400" kern="1200" noProof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4799" y="34799"/>
        <a:ext cx="6001522" cy="1118534"/>
      </dsp:txXfrm>
    </dsp:sp>
    <dsp:sp modelId="{574244B8-26CD-624A-B537-F1017402639E}">
      <dsp:nvSpPr>
        <dsp:cNvPr id="0" name=""/>
        <dsp:cNvSpPr/>
      </dsp:nvSpPr>
      <dsp:spPr>
        <a:xfrm>
          <a:off x="642671" y="1386153"/>
          <a:ext cx="7283609" cy="1188132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rtlCol="0" anchor="ctr" anchorCtr="0">
          <a:noAutofit/>
        </a:bodyPr>
        <a:lstStyle/>
        <a:p>
          <a:pPr marL="0" lvl="0" indent="0" algn="l" defTabSz="106680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noProof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77470" y="1420952"/>
        <a:ext cx="5799054" cy="1118534"/>
      </dsp:txXfrm>
    </dsp:sp>
    <dsp:sp modelId="{6821555B-EA81-2644-B869-A92D48975FB7}">
      <dsp:nvSpPr>
        <dsp:cNvPr id="0" name=""/>
        <dsp:cNvSpPr/>
      </dsp:nvSpPr>
      <dsp:spPr>
        <a:xfrm>
          <a:off x="1285342" y="2772307"/>
          <a:ext cx="7283609" cy="1188132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noProof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20141" y="2807106"/>
        <a:ext cx="5799054" cy="1118534"/>
      </dsp:txXfrm>
    </dsp:sp>
    <dsp:sp modelId="{6BC79DD7-8B9F-B347-8564-B2340DEDD43A}">
      <dsp:nvSpPr>
        <dsp:cNvPr id="0" name=""/>
        <dsp:cNvSpPr/>
      </dsp:nvSpPr>
      <dsp:spPr>
        <a:xfrm>
          <a:off x="6511323" y="901000"/>
          <a:ext cx="772285" cy="772285"/>
        </a:xfrm>
        <a:prstGeom prst="downArrow">
          <a:avLst>
            <a:gd name="adj1" fmla="val 55000"/>
            <a:gd name="adj2" fmla="val 45000"/>
          </a:avLst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 noProof="0" dirty="0"/>
        </a:p>
      </dsp:txBody>
      <dsp:txXfrm>
        <a:off x="6685087" y="901000"/>
        <a:ext cx="424757" cy="581144"/>
      </dsp:txXfrm>
    </dsp:sp>
    <dsp:sp modelId="{A004B656-CAC5-894F-89FC-839764CA6FD1}">
      <dsp:nvSpPr>
        <dsp:cNvPr id="0" name=""/>
        <dsp:cNvSpPr/>
      </dsp:nvSpPr>
      <dsp:spPr>
        <a:xfrm>
          <a:off x="7056787" y="2232247"/>
          <a:ext cx="772285" cy="772285"/>
        </a:xfrm>
        <a:prstGeom prst="downArrow">
          <a:avLst>
            <a:gd name="adj1" fmla="val 55000"/>
            <a:gd name="adj2" fmla="val 45000"/>
          </a:avLst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rtlCol="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 noProof="0" dirty="0"/>
        </a:p>
      </dsp:txBody>
      <dsp:txXfrm>
        <a:off x="7230551" y="2232247"/>
        <a:ext cx="424757" cy="5811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12944-29B4-EB4E-8522-EF189D5559CC}">
      <dsp:nvSpPr>
        <dsp:cNvPr id="0" name=""/>
        <dsp:cNvSpPr/>
      </dsp:nvSpPr>
      <dsp:spPr>
        <a:xfrm>
          <a:off x="0" y="35299"/>
          <a:ext cx="8064896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latin typeface="Times New Roman" pitchFamily="18" charset="0"/>
              <a:cs typeface="Times New Roman" pitchFamily="18" charset="0"/>
            </a:rPr>
            <a:t>        </a:t>
          </a:r>
          <a:r>
            <a:rPr lang="en-US" sz="2300" kern="1200" noProof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Customer: Municipal Administration of Apsheronsky District of the Krasnodar Territory</a:t>
          </a:r>
          <a:endParaRPr lang="ru-RU" sz="23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350" y="78649"/>
        <a:ext cx="7978196" cy="8013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0.33874</cdr:x>
      <cdr:y>0.28407</cdr:y>
    </cdr:from>
    <cdr:to>
      <cdr:x>0.70596</cdr:x>
      <cdr:y>0.65948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xmlns="" id="{A72BDF5C-5F16-40F6-B117-7A26346D8702}"/>
            </a:ext>
            <a:ext uri="{C183D7F6-B498-43B3-948B-1728B52AA6E4}">
              <adec:decorative xmlns:adec="http://schemas.microsoft.com/office/drawing/2017/decorative" xmlns="" val="1"/>
            </a:ext>
          </a:extLst>
        </cdr:cNvPr>
        <cdr:cNvPicPr>
          <a:picLocks xmlns:a="http://schemas.openxmlformats.org/drawingml/2006/main" noGrp="1" noChangeAspect="1"/>
        </cdr:cNvPicPr>
      </cdr:nvPicPr>
      <cdr:blipFill rotWithShape="1">
        <a:blip xmlns:a="http://schemas.openxmlformats.org/drawingml/2006/main" xmlns:r="http://schemas.openxmlformats.org/officeDocument/2006/relationships" r:embed="rId1" cstate="screen">
          <a:extLst>
            <a:ext uri="{28A0092B-C50C-407E-A947-70E740481C1C}">
              <a14:useLocalDpi xmlns:a14="http://schemas.microsoft.com/office/drawing/2010/main" xmlns=""/>
            </a:ext>
            <a:ext uri="{96DAC541-7B7A-43D3-8B79-37D633B846F1}">
              <asvg:svgBlip xmlns:asvg="http://schemas.microsoft.com/office/drawing/2016/SVG/main" xmlns="" r:embed="rId2"/>
            </a:ext>
          </a:extLst>
        </a:blip>
        <a:srcRect xmlns:a="http://schemas.openxmlformats.org/drawingml/2006/main" l="-22179" t="-22322" r="-22179" b="-22322"/>
        <a:stretch xmlns:a="http://schemas.openxmlformats.org/drawingml/2006/main"/>
      </cdr:blipFill>
      <cdr:spPr>
        <a:xfrm xmlns:a="http://schemas.openxmlformats.org/drawingml/2006/main">
          <a:off x="1195652" y="985838"/>
          <a:ext cx="1296169" cy="1302833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 w="38100">
          <a:solidFill>
            <a:schemeClr val="bg1"/>
          </a:solidFill>
        </a:ln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1A8D7CD-8991-473A-98DD-9481C69F516C}" type="datetime1">
              <a:rPr lang="ru-RU" smtClean="0"/>
              <a:pPr rtl="0"/>
              <a:t>24.12.2020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4CBEF8-5CDE-472B-839B-B8BB0C881006}" type="slidenum">
              <a:rPr lang="ru-RU" smtClean="0"/>
              <a:pPr rtl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89E2E-5006-462F-9CFF-40BE8892199F}" type="datetime1">
              <a:rPr lang="ru-RU" smtClean="0"/>
              <a:pPr/>
              <a:t>24.12.2020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B98AFB-CB0D-4DFE-87B9-B4B0D0DE73CD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ru-RU" smtClean="0"/>
              <a:pPr rtl="0"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 rtl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FBDF500-FE05-4D50-AB42-37EDEB80A66C}" type="slidenum">
              <a:rPr lang="ru-RU" smtClean="0"/>
              <a:pPr rtl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 rtl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CFA0038-7055-434C-B6C4-B8C69565C600}" type="slidenum">
              <a:rPr lang="ru-RU" smtClean="0"/>
              <a:pPr rtl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 rtl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ru-RU" smtClean="0"/>
              <a:pPr rtl="0"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ru-RU" smtClean="0"/>
              <a:pPr rtl="0"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ru-RU" smtClean="0"/>
              <a:pPr rtl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ru-RU" smtClean="0"/>
              <a:pPr rtl="0"/>
              <a:t>10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 rtlCol="0">
            <a:normAutofit/>
          </a:bodyPr>
          <a:lstStyle>
            <a:lvl1pPr>
              <a:defRPr sz="54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 rtlCol="0"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496C0B-B31D-497F-9CE4-6E431D417F46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1CBF33-99D0-4B58-882B-5267B7A4CC16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rtlCol="0" anchor="b">
            <a:normAutofit/>
          </a:bodyPr>
          <a:lstStyle>
            <a:lvl1pPr algn="l">
              <a:defRPr sz="5400" b="1" cap="none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65214" y="3124200"/>
            <a:ext cx="8686800" cy="13716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F105AF-73C1-4F69-BBE7-4B515F245F84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065212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464598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D999AE-4496-4A50-B2C7-3CFC0508C87E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6521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06521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550005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550005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5B330E-76FE-4B0A-B62E-9DA8ADBB56B9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26039CF-334C-46F0-98D6-52EB300FDF3E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30C9EF-6ECF-471E-9B05-297DB3344CFA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rmAutofit/>
          </a:bodyPr>
          <a:lstStyle>
            <a:lvl1pPr algn="l">
              <a:defRPr sz="3600" b="1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865813" y="533400"/>
            <a:ext cx="586740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F5CFBC1-777C-451A-8A03-EE746BBDCB41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Autofit/>
          </a:bodyPr>
          <a:lstStyle>
            <a:lvl1pPr algn="l">
              <a:defRPr sz="3600" b="1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5F7D0D-9C0B-42C0-9BF9-5FB54A607EF4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065213" y="533400"/>
            <a:ext cx="7467599" cy="5486400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
Второй уровень
Третий уровень
Четвертый уровень
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3E89C5-D85E-4904-A3B3-21A025A36710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овинное изображение, заголовок, два столбца, содержимое и верхняя полоса в виде фигу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0"/>
            <a:ext cx="12188825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>
              <a:latin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21250" y="3735623"/>
            <a:ext cx="5012654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7" hasCustomPrompt="1"/>
          </p:nvPr>
        </p:nvSpPr>
        <p:spPr>
          <a:xfrm>
            <a:off x="1" y="112977"/>
            <a:ext cx="12188824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3" name="Текст 16"/>
          <p:cNvSpPr>
            <a:spLocks noGrp="1"/>
          </p:cNvSpPr>
          <p:nvPr>
            <p:ph type="body" sz="quarter" idx="20" hasCustomPrompt="1"/>
          </p:nvPr>
        </p:nvSpPr>
        <p:spPr>
          <a:xfrm>
            <a:off x="7237115" y="1981199"/>
            <a:ext cx="4388399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12" name="Объект 6"/>
          <p:cNvSpPr>
            <a:spLocks noGrp="1"/>
          </p:cNvSpPr>
          <p:nvPr>
            <p:ph sz="quarter" idx="19" hasCustomPrompt="1"/>
          </p:nvPr>
        </p:nvSpPr>
        <p:spPr>
          <a:xfrm>
            <a:off x="7587543" y="2286000"/>
            <a:ext cx="368712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ru-RU" noProof="0"/>
              <a:t>Важное содержимое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21" hasCustomPrompt="1"/>
          </p:nvPr>
        </p:nvSpPr>
        <p:spPr>
          <a:xfrm>
            <a:off x="548801" y="3717926"/>
            <a:ext cx="914162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15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628625" y="6339840"/>
            <a:ext cx="302202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подзаголовок-выделение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0"/>
            <a:ext cx="12188825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>
              <a:latin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497" y="990600"/>
            <a:ext cx="10802346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 hasCustomPrompt="1"/>
          </p:nvPr>
        </p:nvSpPr>
        <p:spPr>
          <a:xfrm>
            <a:off x="548497" y="2667000"/>
            <a:ext cx="10286014" cy="3660648"/>
          </a:xfrm>
        </p:spPr>
        <p:txBody>
          <a:bodyPr lIns="91440" rIns="9144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711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4511" cy="4247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Добавить дополнительный текст </a:t>
            </a:r>
          </a:p>
        </p:txBody>
      </p:sp>
      <p:sp>
        <p:nvSpPr>
          <p:cNvPr id="13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628625" y="6339840"/>
            <a:ext cx="302202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одпись изображения, синий_объек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7117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Добавить изображение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2" hasCustomPrompt="1"/>
          </p:nvPr>
        </p:nvSpPr>
        <p:spPr>
          <a:xfrm>
            <a:off x="990342" y="609600"/>
            <a:ext cx="464699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6973" y="3962400"/>
            <a:ext cx="4113728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1" spc="2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056322" y="4114800"/>
            <a:ext cx="487553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0965" indent="0" algn="ctr">
              <a:buNone/>
              <a:defRPr sz="1800"/>
            </a:lvl4pPr>
            <a:lvl5pPr marL="1828165" indent="0" algn="ctr">
              <a:buNone/>
              <a:defRPr sz="1800"/>
            </a:lvl5pPr>
            <a:lvl6pPr marL="2285365" indent="0" algn="ctr">
              <a:buNone/>
              <a:defRPr sz="1800"/>
            </a:lvl6pPr>
            <a:lvl7pPr marL="2742565" indent="0" algn="ctr">
              <a:buNone/>
              <a:defRPr sz="1800"/>
            </a:lvl7pPr>
            <a:lvl8pPr marL="3199130" indent="0" algn="ctr">
              <a:buNone/>
              <a:defRPr sz="1800"/>
            </a:lvl8pPr>
            <a:lvl9pPr marL="3656330" indent="0" algn="ctr">
              <a:buNone/>
              <a:defRPr sz="18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Текст 16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0742" y="4840121"/>
            <a:ext cx="1219200" cy="225759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  <p:sp>
        <p:nvSpPr>
          <p:cNvPr id="8" name="Текст 16"/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7732" y="4840122"/>
            <a:ext cx="1219200" cy="225759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_Участок_синего_треугольника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: фигура 7"/>
          <p:cNvSpPr/>
          <p:nvPr userDrawn="1"/>
        </p:nvSpPr>
        <p:spPr>
          <a:xfrm>
            <a:off x="3175131" y="0"/>
            <a:ext cx="9013695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sz="1800" noProof="0"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0"/>
            <a:ext cx="12188825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>
              <a:latin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497" y="990600"/>
            <a:ext cx="10802346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1">
                <a:latin typeface="Calibri" pitchFamily="34" charset="0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3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628625" y="6339840"/>
            <a:ext cx="302202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defRPr>
            </a:lvl1pPr>
          </a:lstStyle>
          <a:p>
            <a:fld id="{4FAB73BC-B049-4115-A692-8D63A059BFB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лилиния: Фигура 8"/>
          <p:cNvSpPr/>
          <p:nvPr userDrawn="1"/>
        </p:nvSpPr>
        <p:spPr>
          <a:xfrm>
            <a:off x="0" y="0"/>
            <a:ext cx="832711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зо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/>
          <p:cNvSpPr/>
          <p:nvPr userDrawn="1"/>
        </p:nvSpPr>
        <p:spPr>
          <a:xfrm>
            <a:off x="0" y="0"/>
            <a:ext cx="12188825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>
              <a:latin typeface="Calibri Light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28558" y="607100"/>
            <a:ext cx="4736248" cy="697044"/>
          </a:xfrm>
        </p:spPr>
        <p:txBody>
          <a:bodyPr rtlCol="0"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ОБЗОРНЫЙ СЛАЙД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28559" y="2635590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</a:pPr>
            <a:r>
              <a:rPr lang="ru-RU" noProof="0"/>
              <a:t>Название элемента 1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E2AA06-0D19-4047-9C0F-1EB7AC90CC2B}" type="datetime1">
              <a:rPr lang="ru-RU" noProof="0" smtClean="0"/>
              <a:pPr rtl="0"/>
              <a:t>24.12.2020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Название презентации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5CBEC59-7FF9-4688-98DF-89832A0C9025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687110" y="0"/>
            <a:ext cx="71981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>
              <a:latin typeface="Calibri Light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11187853" y="800959"/>
            <a:ext cx="100097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Текст 15"/>
          <p:cNvSpPr>
            <a:spLocks noGrp="1"/>
          </p:cNvSpPr>
          <p:nvPr>
            <p:ph type="body" sz="quarter" idx="14" hasCustomPrompt="1"/>
          </p:nvPr>
        </p:nvSpPr>
        <p:spPr>
          <a:xfrm>
            <a:off x="11080697" y="837333"/>
            <a:ext cx="610613" cy="328893"/>
          </a:xfrm>
        </p:spPr>
        <p:txBody>
          <a:bodyPr rtlCol="0"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20ГГ</a:t>
            </a:r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0" y="6168360"/>
            <a:ext cx="176433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 rot="16200000">
            <a:off x="11381360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 userDrawn="1"/>
        </p:nvCxnSpPr>
        <p:spPr>
          <a:xfrm>
            <a:off x="11189486" y="802800"/>
            <a:ext cx="1000972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 userDrawn="1"/>
        </p:nvCxnSpPr>
        <p:spPr>
          <a:xfrm rot="16200000">
            <a:off x="11380163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466500" y="2635590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</a:pPr>
            <a:r>
              <a:rPr lang="ru-RU" noProof="0"/>
              <a:t>Название элемента 2</a:t>
            </a:r>
          </a:p>
        </p:txBody>
      </p:sp>
      <p:sp>
        <p:nvSpPr>
          <p:cNvPr id="36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8004440" y="2635590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</a:pPr>
            <a:r>
              <a:rPr lang="ru-RU" noProof="0"/>
              <a:t>Название элемента 3</a:t>
            </a:r>
          </a:p>
        </p:txBody>
      </p:sp>
      <p:sp>
        <p:nvSpPr>
          <p:cNvPr id="37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928559" y="4746795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</a:pPr>
            <a:r>
              <a:rPr lang="ru-RU" noProof="0"/>
              <a:t>Название элемента 4</a:t>
            </a:r>
          </a:p>
        </p:txBody>
      </p:sp>
      <p:sp>
        <p:nvSpPr>
          <p:cNvPr id="38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466500" y="4746795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</a:pPr>
            <a:r>
              <a:rPr lang="ru-RU" noProof="0"/>
              <a:t>Название элемента 5</a:t>
            </a:r>
          </a:p>
        </p:txBody>
      </p:sp>
      <p:sp>
        <p:nvSpPr>
          <p:cNvPr id="39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8004440" y="4746795"/>
            <a:ext cx="3255826" cy="499493"/>
          </a:xfrm>
        </p:spPr>
        <p:txBody>
          <a:bodyPr rtlCol="0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</a:pPr>
            <a:r>
              <a:rPr lang="ru-RU" noProof="0"/>
              <a:t>Название элемента 6</a:t>
            </a:r>
          </a:p>
        </p:txBody>
      </p:sp>
      <p:sp>
        <p:nvSpPr>
          <p:cNvPr id="40" name="Текст 3"/>
          <p:cNvSpPr>
            <a:spLocks noGrp="1"/>
          </p:cNvSpPr>
          <p:nvPr>
            <p:ph type="body" sz="half" idx="21" hasCustomPrompt="1"/>
          </p:nvPr>
        </p:nvSpPr>
        <p:spPr>
          <a:xfrm>
            <a:off x="928559" y="3059154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1" name="Текст 3"/>
          <p:cNvSpPr>
            <a:spLocks noGrp="1"/>
          </p:cNvSpPr>
          <p:nvPr>
            <p:ph type="body" sz="half" idx="22" hasCustomPrompt="1"/>
          </p:nvPr>
        </p:nvSpPr>
        <p:spPr>
          <a:xfrm>
            <a:off x="4466500" y="3059154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2" name="Текст 3"/>
          <p:cNvSpPr>
            <a:spLocks noGrp="1"/>
          </p:cNvSpPr>
          <p:nvPr>
            <p:ph type="body" sz="half" idx="23" hasCustomPrompt="1"/>
          </p:nvPr>
        </p:nvSpPr>
        <p:spPr>
          <a:xfrm>
            <a:off x="8004440" y="3059154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3" name="Текст 3"/>
          <p:cNvSpPr>
            <a:spLocks noGrp="1"/>
          </p:cNvSpPr>
          <p:nvPr>
            <p:ph type="body" sz="half" idx="24" hasCustomPrompt="1"/>
          </p:nvPr>
        </p:nvSpPr>
        <p:spPr>
          <a:xfrm>
            <a:off x="928559" y="5170359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4" name="Текст 3"/>
          <p:cNvSpPr>
            <a:spLocks noGrp="1"/>
          </p:cNvSpPr>
          <p:nvPr>
            <p:ph type="body" sz="half" idx="25" hasCustomPrompt="1"/>
          </p:nvPr>
        </p:nvSpPr>
        <p:spPr>
          <a:xfrm>
            <a:off x="4466500" y="5170359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5" name="Текст 3"/>
          <p:cNvSpPr>
            <a:spLocks noGrp="1"/>
          </p:cNvSpPr>
          <p:nvPr>
            <p:ph type="body" sz="half" idx="26" hasCustomPrompt="1"/>
          </p:nvPr>
        </p:nvSpPr>
        <p:spPr>
          <a:xfrm>
            <a:off x="8004440" y="5170359"/>
            <a:ext cx="3255826" cy="49949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 Light" pitchFamily="34" charset="0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marL="0" lvl="0" indent="0" algn="l" defTabSz="913765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7" name="Рисунок 46"/>
          <p:cNvSpPr>
            <a:spLocks noGrp="1"/>
          </p:cNvSpPr>
          <p:nvPr>
            <p:ph type="pic" sz="quarter" idx="27" hasCustomPrompt="1"/>
          </p:nvPr>
        </p:nvSpPr>
        <p:spPr>
          <a:xfrm>
            <a:off x="976812" y="1757980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8" name="Рисунок 46"/>
          <p:cNvSpPr>
            <a:spLocks noGrp="1"/>
          </p:cNvSpPr>
          <p:nvPr>
            <p:ph type="pic" sz="quarter" idx="28" hasCustomPrompt="1"/>
          </p:nvPr>
        </p:nvSpPr>
        <p:spPr>
          <a:xfrm>
            <a:off x="4511201" y="1757980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9" name="Рисунок 46"/>
          <p:cNvSpPr>
            <a:spLocks noGrp="1"/>
          </p:cNvSpPr>
          <p:nvPr>
            <p:ph type="pic" sz="quarter" idx="29" hasCustomPrompt="1"/>
          </p:nvPr>
        </p:nvSpPr>
        <p:spPr>
          <a:xfrm>
            <a:off x="8045590" y="1757980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0" name="Рисунок 46"/>
          <p:cNvSpPr>
            <a:spLocks noGrp="1"/>
          </p:cNvSpPr>
          <p:nvPr>
            <p:ph type="pic" sz="quarter" idx="30" hasCustomPrompt="1"/>
          </p:nvPr>
        </p:nvSpPr>
        <p:spPr>
          <a:xfrm>
            <a:off x="976812" y="3890091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1" name="Рисунок 46"/>
          <p:cNvSpPr>
            <a:spLocks noGrp="1"/>
          </p:cNvSpPr>
          <p:nvPr>
            <p:ph type="pic" sz="quarter" idx="31" hasCustomPrompt="1"/>
          </p:nvPr>
        </p:nvSpPr>
        <p:spPr>
          <a:xfrm>
            <a:off x="4511201" y="3890091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2" name="Рисунок 46"/>
          <p:cNvSpPr>
            <a:spLocks noGrp="1"/>
          </p:cNvSpPr>
          <p:nvPr>
            <p:ph type="pic" sz="quarter" idx="32" hasCustomPrompt="1"/>
          </p:nvPr>
        </p:nvSpPr>
        <p:spPr>
          <a:xfrm>
            <a:off x="8045590" y="3890091"/>
            <a:ext cx="867374" cy="868680"/>
          </a:xfrm>
          <a:prstGeom prst="ellipse">
            <a:avLst/>
          </a:prstGeom>
          <a:noFill/>
          <a:ln w="19050"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1911" y="1691473"/>
            <a:ext cx="4384699" cy="1325563"/>
          </a:xfrm>
        </p:spPr>
        <p:txBody>
          <a:bodyPr rtlCol="0" anchor="b"/>
          <a:lstStyle>
            <a:lvl1pPr algn="r">
              <a:defRPr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3500438"/>
            <a:ext cx="12188825" cy="3357563"/>
          </a:xfr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 hasCustomPrompt="1"/>
          </p:nvPr>
        </p:nvSpPr>
        <p:spPr>
          <a:xfrm>
            <a:off x="7567872" y="1690688"/>
            <a:ext cx="4154350" cy="1325562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Текст 6"/>
          <p:cNvSpPr>
            <a:spLocks noGrp="1"/>
          </p:cNvSpPr>
          <p:nvPr>
            <p:ph type="body" sz="quarter" idx="12" hasCustomPrompt="1"/>
          </p:nvPr>
        </p:nvSpPr>
        <p:spPr>
          <a:xfrm>
            <a:off x="7567872" y="1227699"/>
            <a:ext cx="4154350" cy="382749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latin typeface="+mn-lt"/>
                <a:cs typeface="Arial" pitchFamily="34" charset="0"/>
              </a:defRPr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DD312389-0A3B-4391-96D8-8E3F6108E838}" type="datetime1">
              <a:rPr lang="ru-RU" noProof="0" smtClean="0"/>
              <a:pPr rtl="0"/>
              <a:t>24.12.2020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AAEAE4A8-A6E5-453E-B946-FB774B73F48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microsoft.com/office/2007/relationships/diagramDrawing" Target="../diagrams/drawing2.xml"/><Relationship Id="rId4" Type="http://schemas.openxmlformats.org/officeDocument/2006/relationships/diagramData" Target="../diagrams/data2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6539" y="27464"/>
            <a:ext cx="9865096" cy="2752753"/>
          </a:xfrm>
        </p:spPr>
        <p:txBody>
          <a:bodyPr rtlCol="0">
            <a:normAutofit fontScale="90000"/>
          </a:bodyPr>
          <a:lstStyle/>
          <a:p>
            <a:pPr fontAlgn="auto">
              <a:lnSpc>
                <a:spcPct val="100000"/>
              </a:lnSpc>
            </a:pPr>
            <a:r>
              <a:rPr lang="en-US" alt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Presentation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alt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of the Investment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alt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Project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altLang="ru-RU" sz="14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Объект 2" descr="SmartArt — сравнение 2 элементов"/>
          <p:cNvGraphicFramePr/>
          <p:nvPr>
            <p:extLst>
              <p:ext uri="{D42A27DB-BD31-4B8C-83A1-F6EECF244321}">
                <p14:modId xmlns:p14="http://schemas.microsoft.com/office/powerpoint/2010/main" xmlns="" val="2817026667"/>
              </p:ext>
            </p:extLst>
          </p:nvPr>
        </p:nvGraphicFramePr>
        <p:xfrm>
          <a:off x="333772" y="2708668"/>
          <a:ext cx="8568952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-1" y="108741"/>
            <a:ext cx="12188823" cy="2888212"/>
          </a:xfrm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0" y="2902193"/>
            <a:ext cx="6650147" cy="2543031"/>
          </a:xfrm>
        </p:spPr>
        <p:txBody>
          <a:bodyPr rtlCol="0">
            <a:normAutofit/>
          </a:bodyPr>
          <a:lstStyle/>
          <a:p>
            <a:pPr algn="ctr">
              <a:lnSpc>
                <a:spcPts val="4400"/>
              </a:lnSpc>
            </a:pPr>
            <a:r>
              <a:rPr lang="ru-RU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Municipal contract No. 146 of 16.11.2020 for the provision of services for municipal needs</a:t>
            </a:r>
          </a:p>
        </p:txBody>
      </p:sp>
      <p:sp>
        <p:nvSpPr>
          <p:cNvPr id="34" name="Текст 33"/>
          <p:cNvSpPr>
            <a:spLocks noGrp="1"/>
          </p:cNvSpPr>
          <p:nvPr>
            <p:ph type="body" sz="quarter" idx="20"/>
          </p:nvPr>
        </p:nvSpPr>
        <p:spPr>
          <a:xfrm>
            <a:off x="6650147" y="1124743"/>
            <a:ext cx="5274295" cy="4742657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13" name="Объект 12"/>
          <p:cNvSpPr>
            <a:spLocks noGrp="1"/>
          </p:cNvSpPr>
          <p:nvPr>
            <p:ph sz="quarter" idx="19"/>
          </p:nvPr>
        </p:nvSpPr>
        <p:spPr>
          <a:xfrm>
            <a:off x="6814493" y="1147955"/>
            <a:ext cx="4608512" cy="4742656"/>
          </a:xfrm>
        </p:spPr>
        <p:txBody>
          <a:bodyPr rtlCol="0">
            <a:normAutofit fontScale="60000" lnSpcReduction="20000"/>
          </a:bodyPr>
          <a:lstStyle/>
          <a:p>
            <a:pPr algn="just"/>
            <a:r>
              <a:rPr lang="en-US" altLang="ru-RU" sz="5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Subject</a:t>
            </a:r>
            <a:r>
              <a:rPr lang="ru-RU" sz="5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sz="4200" b="1" dirty="0">
              <a:solidFill>
                <a:srgbClr val="002060"/>
              </a:solidFill>
            </a:endParaRPr>
          </a:p>
          <a:p>
            <a:pPr algn="just"/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Provision of service</a:t>
            </a:r>
            <a:r>
              <a:rPr lang="en-US" alt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for the </a:t>
            </a:r>
            <a:r>
              <a:rPr lang="en-US" alt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creating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(updating) of business plans, technical and economic feasibility stud</a:t>
            </a:r>
            <a:r>
              <a:rPr lang="en-US" alt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ies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 inclusion 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the Unified Information System (</a:t>
            </a:r>
            <a:r>
              <a:rPr lang="en-US" alt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Single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atabase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nvestment-attractive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lots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Krasnodar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Territory</a:t>
            </a:r>
            <a:r>
              <a:rPr lang="en-US" alt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Unified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Register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Investment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Projects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Krasnodar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Territory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municipal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needs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hereinafter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Services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40" name="Полилиния: Фигура 39"/>
          <p:cNvSpPr/>
          <p:nvPr/>
        </p:nvSpPr>
        <p:spPr>
          <a:xfrm>
            <a:off x="-1" y="893"/>
            <a:ext cx="8327117" cy="457081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1">
              <a:latin typeface="Calibri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661187076"/>
              </p:ext>
            </p:extLst>
          </p:nvPr>
        </p:nvGraphicFramePr>
        <p:xfrm>
          <a:off x="4123926" y="5793319"/>
          <a:ext cx="8064896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9" name="Рисунок 38"/>
          <p:cNvPicPr>
            <a:picLocks noGrp="1" noChangeAspect="1"/>
          </p:cNvPicPr>
          <p:nvPr>
            <p:ph type="pic" sz="quarter" idx="21"/>
          </p:nvPr>
        </p:nvPicPr>
        <p:blipFill>
          <a:blip r:embed="rId8"/>
          <a:srcRect l="853" r="853"/>
          <a:stretch>
            <a:fillRect/>
          </a:stretch>
        </p:blipFill>
        <p:spPr>
          <a:xfrm>
            <a:off x="4168054" y="5770108"/>
            <a:ext cx="668622" cy="500797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E538984-344D-4E8C-8E5C-16D21CC5EB42}"/>
              </a:ext>
            </a:extLst>
          </p:cNvPr>
          <p:cNvSpPr txBox="1"/>
          <p:nvPr/>
        </p:nvSpPr>
        <p:spPr>
          <a:xfrm>
            <a:off x="0" y="653198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2805" y="54906"/>
            <a:ext cx="7838546" cy="1178786"/>
          </a:xfrm>
        </p:spPr>
        <p:txBody>
          <a:bodyPr rtlCol="0"/>
          <a:lstStyle/>
          <a:p>
            <a:r>
              <a:rPr lang="ru-RU" sz="32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Land plot information:: </a:t>
            </a:r>
            <a:br>
              <a:rPr lang="ru-RU" sz="32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2"/>
          </p:nvPr>
        </p:nvSpPr>
        <p:spPr>
          <a:xfrm>
            <a:off x="958402" y="1912462"/>
            <a:ext cx="1291852" cy="503771"/>
          </a:xfrm>
        </p:spPr>
        <p:txBody>
          <a:bodyPr rtlCol="0">
            <a:normAutofit fontScale="92500"/>
          </a:bodyPr>
          <a:lstStyle/>
          <a:p>
            <a:r>
              <a:rPr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Address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half" idx="16"/>
          </p:nvPr>
        </p:nvSpPr>
        <p:spPr>
          <a:xfrm>
            <a:off x="4466500" y="1978191"/>
            <a:ext cx="3572128" cy="499493"/>
          </a:xfrm>
        </p:spPr>
        <p:txBody>
          <a:bodyPr rtlCol="0">
            <a:noAutofit/>
          </a:bodyPr>
          <a:lstStyle/>
          <a:p>
            <a:r>
              <a:rPr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adastral number: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Текст 30"/>
          <p:cNvSpPr>
            <a:spLocks noGrp="1"/>
          </p:cNvSpPr>
          <p:nvPr>
            <p:ph type="body" sz="half" idx="17"/>
          </p:nvPr>
        </p:nvSpPr>
        <p:spPr>
          <a:xfrm>
            <a:off x="8410232" y="1978191"/>
            <a:ext cx="3100246" cy="499493"/>
          </a:xfrm>
        </p:spPr>
        <p:txBody>
          <a:bodyPr rtlCol="0">
            <a:normAutofit/>
          </a:bodyPr>
          <a:lstStyle/>
          <a:p>
            <a:r>
              <a:rPr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Area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Текст 31"/>
          <p:cNvSpPr>
            <a:spLocks noGrp="1"/>
          </p:cNvSpPr>
          <p:nvPr>
            <p:ph type="body" sz="half" idx="18"/>
          </p:nvPr>
        </p:nvSpPr>
        <p:spPr>
          <a:xfrm>
            <a:off x="380723" y="4253356"/>
            <a:ext cx="3620158" cy="499493"/>
          </a:xfrm>
        </p:spPr>
        <p:txBody>
          <a:bodyPr rtlCol="0">
            <a:normAutofit/>
          </a:bodyPr>
          <a:lstStyle/>
          <a:p>
            <a:r>
              <a:rPr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Land use category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Текст 32"/>
          <p:cNvSpPr>
            <a:spLocks noGrp="1"/>
          </p:cNvSpPr>
          <p:nvPr>
            <p:ph type="body" sz="half" idx="19"/>
          </p:nvPr>
        </p:nvSpPr>
        <p:spPr>
          <a:xfrm>
            <a:off x="4446318" y="4219370"/>
            <a:ext cx="3370069" cy="755015"/>
          </a:xfrm>
        </p:spPr>
        <p:txBody>
          <a:bodyPr rtlCol="0">
            <a:noAutofit/>
          </a:bodyPr>
          <a:lstStyle/>
          <a:p>
            <a:r>
              <a:rPr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ermitted use: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Текст 33"/>
          <p:cNvSpPr>
            <a:spLocks noGrp="1"/>
          </p:cNvSpPr>
          <p:nvPr>
            <p:ph type="body" sz="half" idx="20"/>
          </p:nvPr>
        </p:nvSpPr>
        <p:spPr>
          <a:xfrm>
            <a:off x="8410232" y="4257352"/>
            <a:ext cx="3255826" cy="499493"/>
          </a:xfrm>
        </p:spPr>
        <p:txBody>
          <a:bodyPr rtlCol="0">
            <a:normAutofit/>
          </a:bodyPr>
          <a:lstStyle/>
          <a:p>
            <a:r>
              <a:rPr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Owner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Текст 34"/>
          <p:cNvSpPr>
            <a:spLocks noGrp="1"/>
          </p:cNvSpPr>
          <p:nvPr>
            <p:ph type="body" sz="half" idx="21"/>
          </p:nvPr>
        </p:nvSpPr>
        <p:spPr>
          <a:xfrm>
            <a:off x="285823" y="2579975"/>
            <a:ext cx="3809958" cy="807530"/>
          </a:xfrm>
        </p:spPr>
        <p:txBody>
          <a:bodyPr rtlCol="0">
            <a:normAutofit fontScale="65000" lnSpcReduction="20000"/>
          </a:bodyPr>
          <a:lstStyle/>
          <a:p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Krasnodar Territory, Apsheronsky District, Kalinin Farm </a:t>
            </a:r>
            <a:r>
              <a:rPr altLang="ru-RU" sz="2900" dirty="0">
                <a:latin typeface="Times New Roman" pitchFamily="18" charset="0"/>
                <a:cs typeface="Times New Roman" pitchFamily="18" charset="0"/>
              </a:rPr>
              <a:t>Area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altLang="ru-RU" sz="2900" dirty="0">
                <a:latin typeface="Times New Roman" pitchFamily="18" charset="0"/>
                <a:cs typeface="Times New Roman" pitchFamily="18" charset="0"/>
              </a:rPr>
              <a:t>Plot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1, Section 35, Contour 45</a:t>
            </a:r>
          </a:p>
        </p:txBody>
      </p:sp>
      <p:sp>
        <p:nvSpPr>
          <p:cNvPr id="36" name="Текст 35"/>
          <p:cNvSpPr>
            <a:spLocks noGrp="1"/>
          </p:cNvSpPr>
          <p:nvPr>
            <p:ph type="body" sz="half" idx="22"/>
          </p:nvPr>
        </p:nvSpPr>
        <p:spPr>
          <a:xfrm>
            <a:off x="4466500" y="2593694"/>
            <a:ext cx="3255826" cy="499493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23:02:0209000:730</a:t>
            </a:r>
          </a:p>
          <a:p>
            <a:pPr rtl="0"/>
            <a:endParaRPr lang="ru-RU" dirty="0"/>
          </a:p>
        </p:txBody>
      </p:sp>
      <p:sp>
        <p:nvSpPr>
          <p:cNvPr id="37" name="Текст 36"/>
          <p:cNvSpPr>
            <a:spLocks noGrp="1"/>
          </p:cNvSpPr>
          <p:nvPr>
            <p:ph type="body" sz="half" idx="23"/>
          </p:nvPr>
        </p:nvSpPr>
        <p:spPr>
          <a:xfrm>
            <a:off x="8410232" y="2549660"/>
            <a:ext cx="3008494" cy="543527"/>
          </a:xfrm>
        </p:spPr>
        <p:txBody>
          <a:bodyPr rtlCol="0"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9,2 </a:t>
            </a:r>
            <a:r>
              <a:rPr smtClean="0">
                <a:latin typeface="Times New Roman" pitchFamily="18" charset="0"/>
                <a:cs typeface="Times New Roman" pitchFamily="18" charset="0"/>
              </a:rPr>
              <a:t>Ha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Текст 37"/>
          <p:cNvSpPr>
            <a:spLocks noGrp="1"/>
          </p:cNvSpPr>
          <p:nvPr>
            <p:ph type="body" sz="half" idx="24"/>
          </p:nvPr>
        </p:nvSpPr>
        <p:spPr>
          <a:xfrm>
            <a:off x="189757" y="4851750"/>
            <a:ext cx="4159264" cy="1308313"/>
          </a:xfrm>
        </p:spPr>
        <p:txBody>
          <a:bodyPr rtlCol="0">
            <a:normAutofit lnSpcReduction="10000"/>
          </a:bodyPr>
          <a:lstStyle/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Lands for industry, energy, transport, communications, radio broadcasting, television broadcasting, informatics, lands for outer space activities, lands for defense, security and other special purposes</a:t>
            </a:r>
          </a:p>
          <a:p>
            <a:pPr rtl="0"/>
            <a:endParaRPr lang="ru-RU" dirty="0"/>
          </a:p>
        </p:txBody>
      </p:sp>
      <p:sp>
        <p:nvSpPr>
          <p:cNvPr id="39" name="Текст 38"/>
          <p:cNvSpPr>
            <a:spLocks noGrp="1"/>
          </p:cNvSpPr>
          <p:nvPr>
            <p:ph type="body" sz="half" idx="25"/>
          </p:nvPr>
        </p:nvSpPr>
        <p:spPr>
          <a:xfrm>
            <a:off x="4446318" y="4974385"/>
            <a:ext cx="3448294" cy="1303517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For the placement of other industry facilities, production activities (production facilities and sites of hazard class IV)</a:t>
            </a:r>
          </a:p>
        </p:txBody>
      </p:sp>
      <p:sp>
        <p:nvSpPr>
          <p:cNvPr id="40" name="Текст 39"/>
          <p:cNvSpPr>
            <a:spLocks noGrp="1"/>
          </p:cNvSpPr>
          <p:nvPr>
            <p:ph type="body" sz="half" idx="26"/>
          </p:nvPr>
        </p:nvSpPr>
        <p:spPr>
          <a:xfrm>
            <a:off x="8261824" y="4956563"/>
            <a:ext cx="3592186" cy="1161810"/>
          </a:xfrm>
        </p:spPr>
        <p:txBody>
          <a:bodyPr rtlCol="0">
            <a:normAutofit/>
          </a:bodyPr>
          <a:lstStyle/>
          <a:p>
            <a:r>
              <a:rPr altLang="ru-RU" dirty="0">
                <a:latin typeface="Times New Roman" pitchFamily="18" charset="0"/>
                <a:cs typeface="Times New Roman" pitchFamily="18" charset="0"/>
              </a:rPr>
              <a:t>State property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1" name="Рисунок 50" descr="Документ"/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27954" y="966619"/>
            <a:ext cx="767138" cy="806197"/>
          </a:xfrm>
        </p:spPr>
      </p:pic>
      <p:pic>
        <p:nvPicPr>
          <p:cNvPr id="61" name="Рисунок 60" descr="Цель"/>
          <p:cNvPicPr>
            <a:picLocks noGrp="1" noChangeAspect="1"/>
          </p:cNvPicPr>
          <p:nvPr>
            <p:ph type="pic" sz="quarter" idx="3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987214" y="1019324"/>
            <a:ext cx="867374" cy="791888"/>
          </a:xfrm>
        </p:spPr>
      </p:pic>
      <p:pic>
        <p:nvPicPr>
          <p:cNvPr id="71" name="Рисунок 70" descr="Контрольный список справа налево"/>
          <p:cNvPicPr>
            <a:picLocks noGrp="1" noChangeAspect="1"/>
          </p:cNvPicPr>
          <p:nvPr>
            <p:ph type="pic" sz="quarter" idx="2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336852" y="986438"/>
            <a:ext cx="794500" cy="795489"/>
          </a:xfrm>
        </p:spPr>
      </p:pic>
      <p:pic>
        <p:nvPicPr>
          <p:cNvPr id="73" name="Рисунок 72" descr="Список"/>
          <p:cNvPicPr>
            <a:picLocks noGrp="1" noChangeAspect="1"/>
          </p:cNvPicPr>
          <p:nvPr>
            <p:ph type="pic" sz="quarter" idx="2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987214" y="3253034"/>
            <a:ext cx="803599" cy="804600"/>
          </a:xfrm>
        </p:spPr>
      </p:pic>
      <p:pic>
        <p:nvPicPr>
          <p:cNvPr id="77" name="Рисунок 76" descr="Центр мишени"/>
          <p:cNvPicPr>
            <a:picLocks noGrp="1" noChangeAspect="1"/>
          </p:cNvPicPr>
          <p:nvPr>
            <p:ph type="pic" sz="quarter" idx="30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30489" y="3387505"/>
            <a:ext cx="867374" cy="766950"/>
          </a:xfrm>
        </p:spPr>
      </p:pic>
      <p:pic>
        <p:nvPicPr>
          <p:cNvPr id="26" name="Рисунок 25" descr="Цель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336852" y="3376992"/>
            <a:ext cx="867374" cy="775643"/>
          </a:xfrm>
          <a:prstGeom prst="ellipse">
            <a:avLst/>
          </a:prstGeom>
          <a:noFill/>
          <a:ln w="19050">
            <a:noFill/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7B08C09-1663-41E1-957A-FDDF2D3E1B07}"/>
              </a:ext>
            </a:extLst>
          </p:cNvPr>
          <p:cNvSpPr txBox="1"/>
          <p:nvPr/>
        </p:nvSpPr>
        <p:spPr>
          <a:xfrm>
            <a:off x="0" y="653198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/>
          <a:srcRect/>
          <a:stretch>
            <a:fillRect/>
          </a:stretch>
        </p:blipFill>
        <p:spPr>
          <a:xfrm flipH="1">
            <a:off x="2061964" y="10027"/>
            <a:ext cx="7686162" cy="6857108"/>
          </a:xfrm>
          <a:solidFill>
            <a:schemeClr val="accent3">
              <a:lumMod val="40000"/>
              <a:lumOff val="60000"/>
            </a:schemeClr>
          </a:solidFill>
        </p:spPr>
      </p:pic>
      <p:sp>
        <p:nvSpPr>
          <p:cNvPr id="74" name="Текст 73"/>
          <p:cNvSpPr>
            <a:spLocks noGrp="1"/>
          </p:cNvSpPr>
          <p:nvPr>
            <p:ph type="body" sz="quarter" idx="12"/>
          </p:nvPr>
        </p:nvSpPr>
        <p:spPr>
          <a:xfrm>
            <a:off x="6166420" y="31938"/>
            <a:ext cx="5688632" cy="6857108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3" name="Заголовок 42"/>
          <p:cNvSpPr>
            <a:spLocks noGrp="1"/>
          </p:cNvSpPr>
          <p:nvPr>
            <p:ph type="ctrTitle"/>
          </p:nvPr>
        </p:nvSpPr>
        <p:spPr>
          <a:xfrm>
            <a:off x="6094730" y="0"/>
            <a:ext cx="5836285" cy="6904355"/>
          </a:xfrm>
          <a:ln>
            <a:solidFill>
              <a:schemeClr val="tx1"/>
            </a:solidFill>
          </a:ln>
        </p:spPr>
        <p:txBody>
          <a:bodyPr rtlCol="0"/>
          <a:lstStyle/>
          <a:p>
            <a: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Name of types of products, works and services (planned for implementation): </a:t>
            </a:r>
            <a: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1.5 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MW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Block-Modular Gas-fired Boiler House</a:t>
            </a:r>
            <a:b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-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2.0 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MW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Block-Modular Gas-fired Boiler House</a:t>
            </a:r>
            <a:b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-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3.5 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MW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Block-Modular Gas-fired Boiler House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/>
            </a:r>
            <a:b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-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4.0 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MW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Block-Modular Gas-fired Boiler House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-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4.5 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MW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Block-Modular Gas-fired Boiler House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Core market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housing and utilities management companies, developers of commercial and residential real estate, industrial enterprises, objects of state significance</a:t>
            </a: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Project capacity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in kind and in value terms (</a:t>
            </a:r>
            <a:r>
              <a:rPr lang="en-US" alt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RUB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.):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Total project cost</a:t>
            </a:r>
            <a: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402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RUB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Investment requirement</a:t>
            </a:r>
            <a: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402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mln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RUB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Key indicators of economic efficiency</a:t>
            </a:r>
            <a: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1600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simple pay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back period </a:t>
            </a:r>
            <a:r>
              <a:rPr lang="ru-RU" sz="1600" b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4.12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years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net present value (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mln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. </a:t>
            </a:r>
            <a:r>
              <a:rPr lang="en-US" alt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RUB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+mn-ea"/>
              </a:rPr>
              <a:t>.</a:t>
            </a: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– 80.6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noProof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одзаголовок 43"/>
          <p:cNvSpPr>
            <a:spLocks noGrp="1"/>
          </p:cNvSpPr>
          <p:nvPr>
            <p:ph type="subTitle" idx="1"/>
          </p:nvPr>
        </p:nvSpPr>
        <p:spPr>
          <a:xfrm>
            <a:off x="0" y="3284984"/>
            <a:ext cx="5328592" cy="3312368"/>
          </a:xfrm>
        </p:spPr>
        <p:txBody>
          <a:bodyPr rtlCol="0">
            <a:normAutofit fontScale="77500" lnSpcReduction="20000"/>
          </a:bodyPr>
          <a:lstStyle/>
          <a:p>
            <a:r>
              <a:rPr lang="en-US" altLang="ru-RU" sz="5100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</a:t>
            </a:r>
            <a:r>
              <a:rPr lang="ru-RU" sz="5100" b="1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roject information:</a:t>
            </a:r>
            <a:r>
              <a:rPr lang="ru-RU" sz="5100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</a:p>
          <a:p>
            <a:endParaRPr lang="ru-RU" sz="4400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Name of the investment project:</a:t>
            </a:r>
            <a:br>
              <a:rPr lang="ru-RU" sz="3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b="1" u="sng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800" b="1" u="sng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3800" b="1" dirty="0">
                <a:solidFill>
                  <a:schemeClr val="bg1"/>
                </a:solidFill>
                <a:latin typeface="Times New Roman" pitchFamily="18" charset="0"/>
                <a:ea typeface="Tahoma" pitchFamily="34" charset="0"/>
                <a:cs typeface="Tahoma" pitchFamily="34" charset="0"/>
                <a:sym typeface="+mn-ea"/>
              </a:rPr>
              <a:t>Production of gas-fired boiler houses</a:t>
            </a:r>
            <a:r>
              <a:rPr lang="ru-RU" sz="3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800" b="1" dirty="0">
              <a:solidFill>
                <a:schemeClr val="bg1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rtl="0"/>
            <a:endParaRPr lang="ru-RU" noProof="1"/>
          </a:p>
        </p:txBody>
      </p:sp>
      <p:cxnSp>
        <p:nvCxnSpPr>
          <p:cNvPr id="3" name="Прямая соединительная линия 2"/>
          <p:cNvCxnSpPr>
            <a:stCxn id="44" idx="1"/>
          </p:cNvCxnSpPr>
          <p:nvPr/>
        </p:nvCxnSpPr>
        <p:spPr>
          <a:xfrm>
            <a:off x="0" y="4941168"/>
            <a:ext cx="55183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FBB5222-ECD5-47AB-A7FB-4681E352F50B}"/>
              </a:ext>
            </a:extLst>
          </p:cNvPr>
          <p:cNvSpPr txBox="1"/>
          <p:nvPr/>
        </p:nvSpPr>
        <p:spPr>
          <a:xfrm>
            <a:off x="0" y="653198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277988" y="116632"/>
            <a:ext cx="8254652" cy="1368152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Information on the infrastructure support of the investment site: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dirty="0">
              <a:solidFill>
                <a:srgbClr val="5DAAB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Группа людей сидит перед окном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/>
          <a:srcRect t="44976" b="13760"/>
          <a:stretch>
            <a:fillRect/>
          </a:stretch>
        </p:blipFill>
        <p:spPr>
          <a:xfrm>
            <a:off x="1" y="3885590"/>
            <a:ext cx="11495012" cy="29724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7857" t="-6122" r="-17857" b="-6122"/>
          <a:stretch>
            <a:fillRect/>
          </a:stretch>
        </p:blipFill>
        <p:spPr>
          <a:xfrm>
            <a:off x="224777" y="1159515"/>
            <a:ext cx="828421" cy="61330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8293" t="-6483" r="-18293" b="-6483"/>
          <a:stretch>
            <a:fillRect/>
          </a:stretch>
        </p:blipFill>
        <p:spPr>
          <a:xfrm>
            <a:off x="224777" y="2501561"/>
            <a:ext cx="792744" cy="56174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501" t="-5000" r="-16501" b="-5000"/>
          <a:stretch>
            <a:fillRect/>
          </a:stretch>
        </p:blipFill>
        <p:spPr>
          <a:xfrm>
            <a:off x="207920" y="1902317"/>
            <a:ext cx="899775" cy="56173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8293" t="-6483" r="-18293" b="-6483"/>
          <a:stretch>
            <a:fillRect/>
          </a:stretch>
        </p:blipFill>
        <p:spPr>
          <a:xfrm>
            <a:off x="117748" y="3100806"/>
            <a:ext cx="1080120" cy="70692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053851" y="1052736"/>
            <a:ext cx="10927053" cy="2832854"/>
          </a:xfrm>
        </p:spPr>
        <p:txBody>
          <a:bodyPr rtlCol="0">
            <a:noAutofit/>
          </a:bodyPr>
          <a:lstStyle/>
          <a:p>
            <a:r>
              <a:rPr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Power supply: 240 m from the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plot</a:t>
            </a:r>
          </a:p>
          <a:p>
            <a:r>
              <a:rPr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Gas supply: 1400 m from the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plot</a:t>
            </a:r>
          </a:p>
          <a:p>
            <a:r>
              <a:rPr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Water supply: 1100 m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f</a:t>
            </a:r>
            <a:r>
              <a:rPr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rom the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plot</a:t>
            </a:r>
          </a:p>
          <a:p>
            <a:r>
              <a:rPr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Distance from the nearest paved road: 680 m from the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plot</a:t>
            </a:r>
          </a:p>
          <a:p>
            <a:r>
              <a:rPr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Distance from the nearest railway station: 21,000 m from the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plot</a:t>
            </a:r>
          </a:p>
          <a:p>
            <a:pPr rtl="0">
              <a:lnSpc>
                <a:spcPct val="100000"/>
              </a:lnSpc>
            </a:pP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28C8DD6-0EA0-40BE-9418-4CB138B76AE9}"/>
              </a:ext>
            </a:extLst>
          </p:cNvPr>
          <p:cNvSpPr txBox="1"/>
          <p:nvPr/>
        </p:nvSpPr>
        <p:spPr>
          <a:xfrm>
            <a:off x="0" y="653198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629915" y="551526"/>
            <a:ext cx="9801055" cy="707886"/>
          </a:xfrm>
        </p:spPr>
        <p:txBody>
          <a:bodyPr rtlCol="0">
            <a:noAutofit/>
          </a:bodyPr>
          <a:lstStyle/>
          <a:p>
            <a:pPr algn="ctr"/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Drawing with the highlighted boundaries of the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municipal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district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:</a:t>
            </a:r>
            <a: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2400" noProof="1"/>
          </a:p>
        </p:txBody>
      </p:sp>
      <p:pic>
        <p:nvPicPr>
          <p:cNvPr id="10" name="Рисунок 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/>
          <a:srcRect t="88" b="88"/>
          <a:stretch>
            <a:fillRect/>
          </a:stretch>
        </p:blipFill>
        <p:spPr>
          <a:xfrm>
            <a:off x="0" y="893"/>
            <a:ext cx="8327444" cy="457081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9996" y="1460707"/>
            <a:ext cx="6708593" cy="54018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3850"/>
            <a:ext cx="981844" cy="1156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59ECBD1-BFAC-4A8B-BC72-9D9D18200A1B}"/>
              </a:ext>
            </a:extLst>
          </p:cNvPr>
          <p:cNvSpPr txBox="1"/>
          <p:nvPr/>
        </p:nvSpPr>
        <p:spPr>
          <a:xfrm>
            <a:off x="0" y="653198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94012" y="1177051"/>
            <a:ext cx="6225389" cy="56612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57974"/>
            <a:ext cx="981844" cy="11565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screen"/>
          <a:srcRect t="88" b="88"/>
          <a:stretch>
            <a:fillRect/>
          </a:stretch>
        </p:blipFill>
        <p:spPr>
          <a:xfrm>
            <a:off x="0" y="893"/>
            <a:ext cx="8327444" cy="457081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197868" y="395315"/>
            <a:ext cx="11278988" cy="792088"/>
          </a:xfrm>
        </p:spPr>
        <p:txBody>
          <a:bodyPr rtlCol="0">
            <a:normAutofit/>
          </a:bodyPr>
          <a:lstStyle/>
          <a:p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Satellite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image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of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the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municipality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and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the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allocated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plot of land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planned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for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the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implementation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of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the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Projects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7AFD541-1179-485F-B0BD-EDD203EF6C00}"/>
              </a:ext>
            </a:extLst>
          </p:cNvPr>
          <p:cNvSpPr txBox="1"/>
          <p:nvPr/>
        </p:nvSpPr>
        <p:spPr>
          <a:xfrm>
            <a:off x="0" y="653198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57" y="457974"/>
            <a:ext cx="981844" cy="1156579"/>
          </a:xfrm>
          <a:prstGeom prst="rect">
            <a:avLst/>
          </a:prstGeom>
        </p:spPr>
      </p:pic>
      <p:pic>
        <p:nvPicPr>
          <p:cNvPr id="5" name="Рисунок 5"/>
          <p:cNvPicPr>
            <a:picLocks noChangeAspect="1"/>
          </p:cNvPicPr>
          <p:nvPr/>
        </p:nvPicPr>
        <p:blipFill rotWithShape="1">
          <a:blip r:embed="rId4" cstate="screen"/>
          <a:srcRect t="88" b="88"/>
          <a:stretch>
            <a:fillRect/>
          </a:stretch>
        </p:blipFill>
        <p:spPr>
          <a:xfrm>
            <a:off x="0" y="893"/>
            <a:ext cx="8327444" cy="457081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4248" y="1156038"/>
            <a:ext cx="6604577" cy="37150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2882" y="2312617"/>
            <a:ext cx="6045172" cy="45338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3932" y="404812"/>
            <a:ext cx="9709720" cy="1007964"/>
          </a:xfrm>
        </p:spPr>
        <p:txBody>
          <a:bodyPr rtlCol="0">
            <a:normAutofit/>
          </a:bodyPr>
          <a:lstStyle/>
          <a:p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Photos of the plot </a:t>
            </a:r>
            <a:r>
              <a:rPr lang="en-US" alt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of land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on the </a:t>
            </a:r>
            <a:r>
              <a:rPr lang="en-US" alt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earth</a:t>
            </a:r>
            <a: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:</a:t>
            </a:r>
            <a:br>
              <a:rPr lang="ru-RU" sz="2700" dirty="0">
                <a:solidFill>
                  <a:srgbClr val="000066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DFEA92C-ADF3-44E7-A598-05A56C0225C4}"/>
              </a:ext>
            </a:extLst>
          </p:cNvPr>
          <p:cNvSpPr txBox="1"/>
          <p:nvPr/>
        </p:nvSpPr>
        <p:spPr>
          <a:xfrm>
            <a:off x="0" y="653198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8202063" y="2591018"/>
            <a:ext cx="2209225" cy="22092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667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1">
              <a:latin typeface="Calibri" pitchFamily="34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37887" y="827046"/>
            <a:ext cx="10802346" cy="707702"/>
          </a:xfrm>
        </p:spPr>
        <p:txBody>
          <a:bodyPr rtlCol="0">
            <a:normAutofit fontScale="90000"/>
          </a:bodyPr>
          <a:lstStyle/>
          <a:p>
            <a:r>
              <a:rPr lang="en-US" altLang="ru-RU" sz="4000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The applicant's contact details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:</a:t>
            </a:r>
            <a:r>
              <a:rPr lang="ru-RU" sz="4000" dirty="0">
                <a:solidFill>
                  <a:srgbClr val="FFFF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FFFF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endParaRPr lang="ru-RU" noProof="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 6" descr="диаграмма"/>
          <p:cNvGraphicFramePr/>
          <p:nvPr>
            <p:extLst>
              <p:ext uri="{D42A27DB-BD31-4B8C-83A1-F6EECF244321}">
                <p14:modId xmlns:p14="http://schemas.microsoft.com/office/powerpoint/2010/main" xmlns="" val="2916606815"/>
              </p:ext>
            </p:extLst>
          </p:nvPr>
        </p:nvGraphicFramePr>
        <p:xfrm>
          <a:off x="7541835" y="2133938"/>
          <a:ext cx="3529681" cy="3470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Объект 12"/>
          <p:cNvSpPr txBox="1"/>
          <p:nvPr/>
        </p:nvSpPr>
        <p:spPr>
          <a:xfrm>
            <a:off x="66650" y="2060415"/>
            <a:ext cx="7475185" cy="4797585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45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025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71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Name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: </a:t>
            </a:r>
            <a:r>
              <a:rPr lang="en-US" alt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Municipal Administration of Apsheronsky District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Mailing address:  </a:t>
            </a:r>
            <a:r>
              <a:rPr lang="en-US" alt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17 Kommunisticheskaya Street, the town of</a:t>
            </a:r>
            <a:r>
              <a:rPr lang="ru-RU" alt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US" altLang="ru-RU" dirty="0" err="1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Apsheronsk</a:t>
            </a:r>
            <a:r>
              <a:rPr lang="en-US" alt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352690 </a:t>
            </a:r>
            <a:r>
              <a:rPr lang="en-US" alt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Krasnodar Territory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US" alt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Web-site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: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http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://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www.apsheronsk-oms.ru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/</a:t>
            </a:r>
          </a:p>
          <a:p>
            <a:pPr marL="0" indent="0">
              <a:buNone/>
            </a:pPr>
            <a:r>
              <a:rPr lang="en-US" alt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Telephone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/</a:t>
            </a:r>
            <a:r>
              <a:rPr lang="en-US" alt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fax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: 8(86152)2-57-73</a:t>
            </a:r>
          </a:p>
          <a:p>
            <a:pPr marL="0" indent="0">
              <a:buNone/>
            </a:pPr>
            <a:r>
              <a:rPr lang="en-US" alt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E-mail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: apsheronsk@mo.krasnodar.ru</a:t>
            </a:r>
          </a:p>
          <a:p>
            <a:pPr marL="0" indent="0">
              <a:buNone/>
            </a:pPr>
            <a:endParaRPr lang="ru-RU" sz="2000" noProof="1">
              <a:latin typeface="Calibri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50" y="641002"/>
            <a:ext cx="981844" cy="11565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1F40231-C696-416C-A0D7-7CB719C558F4}"/>
              </a:ext>
            </a:extLst>
          </p:cNvPr>
          <p:cNvSpPr txBox="1"/>
          <p:nvPr/>
        </p:nvSpPr>
        <p:spPr>
          <a:xfrm>
            <a:off x="0" y="653198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4051" y="1844824"/>
            <a:ext cx="10008262" cy="2286000"/>
          </a:xfrm>
        </p:spPr>
        <p:txBody>
          <a:bodyPr rtlCol="0"/>
          <a:lstStyle/>
          <a:p>
            <a:r>
              <a:rPr lang="en-US" alt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THANKS FOR YOUR TIME</a:t>
            </a:r>
            <a:r>
              <a:rPr lang="ru-RU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  <a:r>
              <a:rPr lang="ru-RU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58308" y="6400831"/>
            <a:ext cx="1356790" cy="448816"/>
          </a:xfrm>
        </p:spPr>
        <p:txBody>
          <a:bodyPr rtlCol="0">
            <a:normAutofit/>
          </a:bodyPr>
          <a:lstStyle/>
          <a:p>
            <a:pPr rtl="0"/>
            <a:r>
              <a:rPr lang="ru-RU" dirty="0">
                <a:solidFill>
                  <a:srgbClr val="002060"/>
                </a:solidFill>
              </a:rPr>
              <a:t>2020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5680"/>
            <a:ext cx="981844" cy="1156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176D074-8657-4C60-A8AE-8C7D02F946EA}"/>
              </a:ext>
            </a:extLst>
          </p:cNvPr>
          <p:cNvSpPr txBox="1"/>
          <p:nvPr/>
        </p:nvSpPr>
        <p:spPr>
          <a:xfrm>
            <a:off x="0" y="6531983"/>
            <a:ext cx="451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Деловой контраст 16x9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Деловой контраст 16x9</Template>
  <TotalTime>12</TotalTime>
  <Words>358</Words>
  <Application>Microsoft Office PowerPoint</Application>
  <PresentationFormat>Произвольный</PresentationFormat>
  <Paragraphs>61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Деловой контраст 16x9</vt:lpstr>
      <vt:lpstr>Presentation  of the Investment  Project:  </vt:lpstr>
      <vt:lpstr>Municipal contract No. 146 of 16.11.2020 for the provision of services for municipal needs</vt:lpstr>
      <vt:lpstr>   Land plot information::  </vt:lpstr>
      <vt:lpstr> Name of types of products, works and services (planned for implementation):   - 1.5 MW Block-Modular Gas-fired Boiler House - 2.0 MW Block-Modular Gas-fired Boiler House - 3.5 MW Block-Modular Gas-fired Boiler House - 4.0 MW Block-Modular Gas-fired Boiler House - 4.5 MW Block-Modular Gas-fired Boiler House  Core market: housing and utilities management companies, developers of commercial and residential real estate, industrial enterprises, objects of state significance  Project capacity in kind and in value terms (mln. RUB.):   Total project cost:  402 mln. RUB.   Investment requirement:  402 mln. RUB.   Key indicators of economic efficiency:  simple pay-back period – 4.12 years net present value (mln. RUB.) – 80.6 </vt:lpstr>
      <vt:lpstr>               Information on the infrastructure support of the investment site: </vt:lpstr>
      <vt:lpstr>Drawing with the highlighted boundaries of the municipal district: </vt:lpstr>
      <vt:lpstr>Satellite image of the municipality and the allocated plot of land planned for the implementation of the Projects: </vt:lpstr>
      <vt:lpstr>Photos of the plot of land on the earth: </vt:lpstr>
      <vt:lpstr>The applicant's contact details: </vt:lpstr>
      <vt:lpstr>THANKS FOR YOUR TIME!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об инвестиционных проектах:  </dc:title>
  <dc:creator>Кристина Тельнова</dc:creator>
  <cp:lastModifiedBy>001</cp:lastModifiedBy>
  <cp:revision>48</cp:revision>
  <dcterms:created xsi:type="dcterms:W3CDTF">2020-11-23T10:21:00Z</dcterms:created>
  <dcterms:modified xsi:type="dcterms:W3CDTF">2020-12-24T19:16:27Z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KSOProductBuildVer">
    <vt:lpwstr>1049-10.1.0.5657</vt:lpwstr>
  </property>
</Properties>
</file>